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80" r:id="rId4"/>
    <p:sldId id="287" r:id="rId5"/>
    <p:sldId id="288" r:id="rId6"/>
    <p:sldId id="295" r:id="rId7"/>
    <p:sldId id="300" r:id="rId8"/>
    <p:sldId id="297" r:id="rId9"/>
    <p:sldId id="296" r:id="rId10"/>
    <p:sldId id="298" r:id="rId11"/>
    <p:sldId id="299"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A08"/>
    <a:srgbClr val="767108"/>
    <a:srgbClr val="4D6A7D"/>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44" d="100"/>
          <a:sy n="44" d="100"/>
        </p:scale>
        <p:origin x="-12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E3D0B-BC56-4C2C-93F2-4D35B8AEA7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C27F344-826A-40B7-9BCA-1BB040FDE537}">
      <dgm:prSet custT="1"/>
      <dgm:spPr>
        <a:solidFill>
          <a:srgbClr val="92D050"/>
        </a:solidFill>
        <a:ln w="57150">
          <a:noFill/>
        </a:ln>
      </dgm:spPr>
      <dgm:t>
        <a:bodyPr/>
        <a:lstStyle/>
        <a:p>
          <a:pPr rtl="0"/>
          <a:r>
            <a:rPr lang="tr-TR" sz="2800" dirty="0" smtClean="0">
              <a:solidFill>
                <a:schemeClr val="tx1">
                  <a:lumMod val="95000"/>
                  <a:lumOff val="5000"/>
                </a:schemeClr>
              </a:solidFill>
              <a:latin typeface="Times New Roman" panose="02020603050405020304" pitchFamily="18" charset="0"/>
              <a:cs typeface="Times New Roman" panose="02020603050405020304" pitchFamily="18" charset="0"/>
            </a:rPr>
            <a:t>Sınav </a:t>
          </a:r>
          <a:r>
            <a:rPr lang="tr-TR" sz="2800" b="1" dirty="0" smtClean="0">
              <a:solidFill>
                <a:schemeClr val="tx1">
                  <a:lumMod val="95000"/>
                  <a:lumOff val="5000"/>
                </a:schemeClr>
              </a:solidFill>
              <a:latin typeface="Times New Roman" panose="02020603050405020304" pitchFamily="18" charset="0"/>
              <a:cs typeface="Times New Roman" panose="02020603050405020304" pitchFamily="18" charset="0"/>
            </a:rPr>
            <a:t>iki bölümde </a:t>
          </a:r>
          <a:r>
            <a:rPr lang="tr-TR" sz="2800" dirty="0" smtClean="0">
              <a:solidFill>
                <a:schemeClr val="tx1">
                  <a:lumMod val="95000"/>
                  <a:lumOff val="5000"/>
                </a:schemeClr>
              </a:solidFill>
              <a:latin typeface="Times New Roman" panose="02020603050405020304" pitchFamily="18" charset="0"/>
              <a:cs typeface="Times New Roman" panose="02020603050405020304" pitchFamily="18" charset="0"/>
            </a:rPr>
            <a:t>yapılacak.</a:t>
          </a:r>
          <a:endParaRPr lang="tr-TR" sz="2800"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5001E44-8A18-4F36-B049-3DCE96A91820}" type="parTrans" cxnId="{F6976069-C723-4FFD-915B-19B83F4C4CA1}">
      <dgm:prSet/>
      <dgm:spPr/>
      <dgm:t>
        <a:bodyPr/>
        <a:lstStyle/>
        <a:p>
          <a:endParaRPr lang="tr-TR" sz="2800">
            <a:latin typeface="Times New Roman" panose="02020603050405020304" pitchFamily="18" charset="0"/>
            <a:cs typeface="Times New Roman" panose="02020603050405020304" pitchFamily="18" charset="0"/>
          </a:endParaRPr>
        </a:p>
      </dgm:t>
    </dgm:pt>
    <dgm:pt modelId="{8F723B6D-68F2-4276-957F-8AE62ECF53AA}" type="sibTrans" cxnId="{F6976069-C723-4FFD-915B-19B83F4C4CA1}">
      <dgm:prSet/>
      <dgm:spPr/>
      <dgm:t>
        <a:bodyPr/>
        <a:lstStyle/>
        <a:p>
          <a:endParaRPr lang="tr-TR" sz="2800">
            <a:latin typeface="Times New Roman" panose="02020603050405020304" pitchFamily="18" charset="0"/>
            <a:cs typeface="Times New Roman" panose="02020603050405020304" pitchFamily="18" charset="0"/>
          </a:endParaRPr>
        </a:p>
      </dgm:t>
    </dgm:pt>
    <dgm:pt modelId="{F93CE177-9B13-4776-A700-22460A09B52C}">
      <dgm:prSet custT="1"/>
      <dgm:spPr>
        <a:solidFill>
          <a:srgbClr val="C00000"/>
        </a:solidFill>
        <a:ln>
          <a:noFill/>
        </a:ln>
      </dgm:spPr>
      <dgm:t>
        <a:bodyPr/>
        <a:lstStyle/>
        <a:p>
          <a:pPr rtl="0"/>
          <a:r>
            <a:rPr lang="tr-TR" sz="2800" b="1" dirty="0" smtClean="0">
              <a:latin typeface="Times New Roman" panose="02020603050405020304" pitchFamily="18" charset="0"/>
              <a:cs typeface="Times New Roman" panose="02020603050405020304" pitchFamily="18" charset="0"/>
            </a:rPr>
            <a:t>Birinci bölüm, 50 soru sözel alan 75 dakika;</a:t>
          </a:r>
          <a:endParaRPr lang="tr-TR" sz="2800" b="1" dirty="0">
            <a:latin typeface="Times New Roman" panose="02020603050405020304" pitchFamily="18" charset="0"/>
            <a:cs typeface="Times New Roman" panose="02020603050405020304" pitchFamily="18" charset="0"/>
          </a:endParaRPr>
        </a:p>
      </dgm:t>
    </dgm:pt>
    <dgm:pt modelId="{1C492B8D-8E75-4CEA-BB64-6F02FD6B51B8}" type="parTrans" cxnId="{2AF4DDC1-3F06-4407-A898-688F42237763}">
      <dgm:prSet/>
      <dgm:spPr/>
      <dgm:t>
        <a:bodyPr/>
        <a:lstStyle/>
        <a:p>
          <a:endParaRPr lang="tr-TR" sz="2800">
            <a:latin typeface="Times New Roman" panose="02020603050405020304" pitchFamily="18" charset="0"/>
            <a:cs typeface="Times New Roman" panose="02020603050405020304" pitchFamily="18" charset="0"/>
          </a:endParaRPr>
        </a:p>
      </dgm:t>
    </dgm:pt>
    <dgm:pt modelId="{A2044A6A-0DDB-4201-BF8B-BA5824C9850A}" type="sibTrans" cxnId="{2AF4DDC1-3F06-4407-A898-688F42237763}">
      <dgm:prSet/>
      <dgm:spPr/>
      <dgm:t>
        <a:bodyPr/>
        <a:lstStyle/>
        <a:p>
          <a:endParaRPr lang="tr-TR" sz="2800">
            <a:latin typeface="Times New Roman" panose="02020603050405020304" pitchFamily="18" charset="0"/>
            <a:cs typeface="Times New Roman" panose="02020603050405020304" pitchFamily="18" charset="0"/>
          </a:endParaRPr>
        </a:p>
      </dgm:t>
    </dgm:pt>
    <dgm:pt modelId="{D2F3D4A1-B40A-40B7-8F3D-CE3F6D10E7D6}">
      <dgm:prSet custT="1"/>
      <dgm:spPr>
        <a:solidFill>
          <a:srgbClr val="92D050"/>
        </a:solidFill>
        <a:ln>
          <a:noFill/>
        </a:ln>
      </dgm:spPr>
      <dgm:t>
        <a:bodyPr/>
        <a:lstStyle/>
        <a:p>
          <a:pPr rtl="0"/>
          <a:r>
            <a:rPr lang="tr-TR" sz="2800" b="1" dirty="0" smtClean="0">
              <a:latin typeface="Times New Roman" panose="02020603050405020304" pitchFamily="18" charset="0"/>
              <a:cs typeface="Times New Roman" panose="02020603050405020304" pitchFamily="18" charset="0"/>
            </a:rPr>
            <a:t>İkinci bölüm 40 soru sayısal alan 80 dakika</a:t>
          </a:r>
          <a:endParaRPr lang="tr-TR" sz="2800" b="1" dirty="0">
            <a:latin typeface="Times New Roman" panose="02020603050405020304" pitchFamily="18" charset="0"/>
            <a:cs typeface="Times New Roman" panose="02020603050405020304" pitchFamily="18" charset="0"/>
          </a:endParaRPr>
        </a:p>
      </dgm:t>
    </dgm:pt>
    <dgm:pt modelId="{20A1E881-803C-4E85-A8FC-4DBB894B7F9E}" type="parTrans" cxnId="{5B3C9A18-6911-4259-97EB-3BEF0217A3A6}">
      <dgm:prSet/>
      <dgm:spPr/>
      <dgm:t>
        <a:bodyPr/>
        <a:lstStyle/>
        <a:p>
          <a:endParaRPr lang="tr-TR" sz="2800">
            <a:latin typeface="Times New Roman" panose="02020603050405020304" pitchFamily="18" charset="0"/>
            <a:cs typeface="Times New Roman" panose="02020603050405020304" pitchFamily="18" charset="0"/>
          </a:endParaRPr>
        </a:p>
      </dgm:t>
    </dgm:pt>
    <dgm:pt modelId="{DC5487C3-C655-42F6-814F-0805843CECEF}" type="sibTrans" cxnId="{5B3C9A18-6911-4259-97EB-3BEF0217A3A6}">
      <dgm:prSet/>
      <dgm:spPr/>
      <dgm:t>
        <a:bodyPr/>
        <a:lstStyle/>
        <a:p>
          <a:endParaRPr lang="tr-TR" sz="2800">
            <a:latin typeface="Times New Roman" panose="02020603050405020304" pitchFamily="18" charset="0"/>
            <a:cs typeface="Times New Roman" panose="02020603050405020304" pitchFamily="18" charset="0"/>
          </a:endParaRPr>
        </a:p>
      </dgm:t>
    </dgm:pt>
    <dgm:pt modelId="{B07DF796-AEB2-4D10-83BC-C7EDC1AB2C18}">
      <dgm:prSet custT="1"/>
      <dgm:spPr>
        <a:solidFill>
          <a:srgbClr val="0070C0"/>
        </a:solidFill>
        <a:ln>
          <a:noFill/>
        </a:ln>
      </dgm:spPr>
      <dgm:t>
        <a:bodyPr/>
        <a:lstStyle/>
        <a:p>
          <a:pPr rtl="0"/>
          <a:r>
            <a:rPr lang="tr-TR" sz="2800" b="1" dirty="0" smtClean="0">
              <a:latin typeface="Times New Roman" panose="02020603050405020304" pitchFamily="18" charset="0"/>
              <a:cs typeface="Times New Roman" panose="02020603050405020304" pitchFamily="18" charset="0"/>
            </a:rPr>
            <a:t>Toplam 155 dakika </a:t>
          </a:r>
          <a:r>
            <a:rPr lang="tr-TR" sz="2800" dirty="0" smtClean="0">
              <a:latin typeface="Times New Roman" panose="02020603050405020304" pitchFamily="18" charset="0"/>
              <a:cs typeface="Times New Roman" panose="02020603050405020304" pitchFamily="18" charset="0"/>
            </a:rPr>
            <a:t>sürecek.</a:t>
          </a:r>
          <a:endParaRPr lang="tr-TR" sz="2800" dirty="0">
            <a:latin typeface="Times New Roman" panose="02020603050405020304" pitchFamily="18" charset="0"/>
            <a:cs typeface="Times New Roman" panose="02020603050405020304" pitchFamily="18" charset="0"/>
          </a:endParaRPr>
        </a:p>
      </dgm:t>
    </dgm:pt>
    <dgm:pt modelId="{6B16FDB3-7ADC-4BE4-B2AA-CCE508744055}" type="parTrans" cxnId="{96B4CB97-D5A7-4A3F-9E4E-B56890EAF33A}">
      <dgm:prSet/>
      <dgm:spPr/>
      <dgm:t>
        <a:bodyPr/>
        <a:lstStyle/>
        <a:p>
          <a:endParaRPr lang="tr-TR" sz="2800">
            <a:latin typeface="Times New Roman" panose="02020603050405020304" pitchFamily="18" charset="0"/>
            <a:cs typeface="Times New Roman" panose="02020603050405020304" pitchFamily="18" charset="0"/>
          </a:endParaRPr>
        </a:p>
      </dgm:t>
    </dgm:pt>
    <dgm:pt modelId="{87831647-9894-49B3-884A-75B3B92552B8}" type="sibTrans" cxnId="{96B4CB97-D5A7-4A3F-9E4E-B56890EAF33A}">
      <dgm:prSet/>
      <dgm:spPr/>
      <dgm:t>
        <a:bodyPr/>
        <a:lstStyle/>
        <a:p>
          <a:endParaRPr lang="tr-TR" sz="2800">
            <a:latin typeface="Times New Roman" panose="02020603050405020304" pitchFamily="18" charset="0"/>
            <a:cs typeface="Times New Roman" panose="02020603050405020304" pitchFamily="18" charset="0"/>
          </a:endParaRPr>
        </a:p>
      </dgm:t>
    </dgm:pt>
    <dgm:pt modelId="{594C17EA-9769-447D-9B93-FD0916AF8478}">
      <dgm:prSet custT="1"/>
      <dgm:spPr>
        <a:solidFill>
          <a:schemeClr val="accent2">
            <a:lumMod val="40000"/>
            <a:lumOff val="60000"/>
          </a:schemeClr>
        </a:solidFill>
        <a:ln>
          <a:noFill/>
        </a:ln>
      </dgm:spPr>
      <dgm:t>
        <a:bodyPr/>
        <a:lstStyle/>
        <a:p>
          <a:pPr rtl="0"/>
          <a:r>
            <a:rPr lang="tr-TR" sz="2800" dirty="0" smtClean="0">
              <a:solidFill>
                <a:schemeClr val="tx1">
                  <a:lumMod val="95000"/>
                  <a:lumOff val="5000"/>
                </a:schemeClr>
              </a:solidFill>
              <a:latin typeface="Times New Roman" panose="02020603050405020304" pitchFamily="18" charset="0"/>
              <a:cs typeface="Times New Roman" panose="02020603050405020304" pitchFamily="18" charset="0"/>
            </a:rPr>
            <a:t>Öğrencilere </a:t>
          </a:r>
          <a:r>
            <a:rPr lang="tr-TR" sz="2800" b="1" dirty="0" smtClean="0">
              <a:solidFill>
                <a:schemeClr val="tx1">
                  <a:lumMod val="95000"/>
                  <a:lumOff val="5000"/>
                </a:schemeClr>
              </a:solidFill>
              <a:latin typeface="Times New Roman" panose="02020603050405020304" pitchFamily="18" charset="0"/>
              <a:cs typeface="Times New Roman" panose="02020603050405020304" pitchFamily="18" charset="0"/>
            </a:rPr>
            <a:t>Sözel</a:t>
          </a:r>
          <a:r>
            <a:rPr lang="tr-TR" sz="2800" dirty="0" smtClean="0">
              <a:solidFill>
                <a:schemeClr val="tx1">
                  <a:lumMod val="95000"/>
                  <a:lumOff val="5000"/>
                </a:schemeClr>
              </a:solidFill>
              <a:latin typeface="Times New Roman" panose="02020603050405020304" pitchFamily="18" charset="0"/>
              <a:cs typeface="Times New Roman" panose="02020603050405020304" pitchFamily="18" charset="0"/>
            </a:rPr>
            <a:t> ve </a:t>
          </a:r>
          <a:r>
            <a:rPr lang="tr-TR" sz="2800" b="1" dirty="0" smtClean="0">
              <a:solidFill>
                <a:schemeClr val="tx1">
                  <a:lumMod val="95000"/>
                  <a:lumOff val="5000"/>
                </a:schemeClr>
              </a:solidFill>
              <a:latin typeface="Times New Roman" panose="02020603050405020304" pitchFamily="18" charset="0"/>
              <a:cs typeface="Times New Roman" panose="02020603050405020304" pitchFamily="18" charset="0"/>
            </a:rPr>
            <a:t>Sayısal</a:t>
          </a:r>
          <a:r>
            <a:rPr lang="tr-TR" sz="2800" dirty="0" smtClean="0">
              <a:solidFill>
                <a:schemeClr val="tx1">
                  <a:lumMod val="95000"/>
                  <a:lumOff val="5000"/>
                </a:schemeClr>
              </a:solidFill>
              <a:latin typeface="Times New Roman" panose="02020603050405020304" pitchFamily="18" charset="0"/>
              <a:cs typeface="Times New Roman" panose="02020603050405020304" pitchFamily="18" charset="0"/>
            </a:rPr>
            <a:t> olmak üzere iki ayrı soru kitapçığı dağıtılacak.</a:t>
          </a:r>
          <a:endParaRPr lang="tr-TR" sz="2800"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26D90127-B686-40F7-8D15-F285D7B02EE2}" type="parTrans" cxnId="{9CE0131C-7EB5-413C-9A1F-A4184B20C0CF}">
      <dgm:prSet/>
      <dgm:spPr/>
      <dgm:t>
        <a:bodyPr/>
        <a:lstStyle/>
        <a:p>
          <a:endParaRPr lang="tr-TR" sz="2800">
            <a:latin typeface="Times New Roman" panose="02020603050405020304" pitchFamily="18" charset="0"/>
            <a:cs typeface="Times New Roman" panose="02020603050405020304" pitchFamily="18" charset="0"/>
          </a:endParaRPr>
        </a:p>
      </dgm:t>
    </dgm:pt>
    <dgm:pt modelId="{C2B26903-3913-4C48-86C6-112564570C92}" type="sibTrans" cxnId="{9CE0131C-7EB5-413C-9A1F-A4184B20C0CF}">
      <dgm:prSet/>
      <dgm:spPr/>
      <dgm:t>
        <a:bodyPr/>
        <a:lstStyle/>
        <a:p>
          <a:endParaRPr lang="tr-TR" sz="2800">
            <a:latin typeface="Times New Roman" panose="02020603050405020304" pitchFamily="18" charset="0"/>
            <a:cs typeface="Times New Roman" panose="02020603050405020304" pitchFamily="18" charset="0"/>
          </a:endParaRPr>
        </a:p>
      </dgm:t>
    </dgm:pt>
    <dgm:pt modelId="{9815F1A1-C836-4DE3-9875-196EDDC14C22}" type="pres">
      <dgm:prSet presAssocID="{6C2E3D0B-BC56-4C2C-93F2-4D35B8AEA759}" presName="linear" presStyleCnt="0">
        <dgm:presLayoutVars>
          <dgm:animLvl val="lvl"/>
          <dgm:resizeHandles val="exact"/>
        </dgm:presLayoutVars>
      </dgm:prSet>
      <dgm:spPr/>
      <dgm:t>
        <a:bodyPr/>
        <a:lstStyle/>
        <a:p>
          <a:endParaRPr lang="tr-TR"/>
        </a:p>
      </dgm:t>
    </dgm:pt>
    <dgm:pt modelId="{AF543D16-B0C0-438D-8498-F37F6C2EA0C6}" type="pres">
      <dgm:prSet presAssocID="{7C27F344-826A-40B7-9BCA-1BB040FDE537}" presName="parentText" presStyleLbl="node1" presStyleIdx="0" presStyleCnt="5">
        <dgm:presLayoutVars>
          <dgm:chMax val="0"/>
          <dgm:bulletEnabled val="1"/>
        </dgm:presLayoutVars>
      </dgm:prSet>
      <dgm:spPr/>
      <dgm:t>
        <a:bodyPr/>
        <a:lstStyle/>
        <a:p>
          <a:endParaRPr lang="tr-TR"/>
        </a:p>
      </dgm:t>
    </dgm:pt>
    <dgm:pt modelId="{20993364-C3AE-4F91-A7BC-C9C7BFE3A62A}" type="pres">
      <dgm:prSet presAssocID="{8F723B6D-68F2-4276-957F-8AE62ECF53AA}" presName="spacer" presStyleCnt="0"/>
      <dgm:spPr/>
    </dgm:pt>
    <dgm:pt modelId="{5C0061D1-386C-4B3A-B6BC-F7E7AE243769}" type="pres">
      <dgm:prSet presAssocID="{F93CE177-9B13-4776-A700-22460A09B52C}" presName="parentText" presStyleLbl="node1" presStyleIdx="1" presStyleCnt="5">
        <dgm:presLayoutVars>
          <dgm:chMax val="0"/>
          <dgm:bulletEnabled val="1"/>
        </dgm:presLayoutVars>
      </dgm:prSet>
      <dgm:spPr/>
      <dgm:t>
        <a:bodyPr/>
        <a:lstStyle/>
        <a:p>
          <a:endParaRPr lang="tr-TR"/>
        </a:p>
      </dgm:t>
    </dgm:pt>
    <dgm:pt modelId="{09762D83-5407-46EC-8CE0-055B1559F410}" type="pres">
      <dgm:prSet presAssocID="{A2044A6A-0DDB-4201-BF8B-BA5824C9850A}" presName="spacer" presStyleCnt="0"/>
      <dgm:spPr/>
    </dgm:pt>
    <dgm:pt modelId="{176E1585-8F9A-4E4A-86E2-315BE7D8E050}" type="pres">
      <dgm:prSet presAssocID="{D2F3D4A1-B40A-40B7-8F3D-CE3F6D10E7D6}" presName="parentText" presStyleLbl="node1" presStyleIdx="2" presStyleCnt="5" custLinFactY="3520" custLinFactNeighborX="-2828" custLinFactNeighborY="100000">
        <dgm:presLayoutVars>
          <dgm:chMax val="0"/>
          <dgm:bulletEnabled val="1"/>
        </dgm:presLayoutVars>
      </dgm:prSet>
      <dgm:spPr/>
      <dgm:t>
        <a:bodyPr/>
        <a:lstStyle/>
        <a:p>
          <a:endParaRPr lang="tr-TR"/>
        </a:p>
      </dgm:t>
    </dgm:pt>
    <dgm:pt modelId="{643E3641-6A7F-4783-A7D9-D98D83FD315F}" type="pres">
      <dgm:prSet presAssocID="{DC5487C3-C655-42F6-814F-0805843CECEF}" presName="spacer" presStyleCnt="0"/>
      <dgm:spPr/>
    </dgm:pt>
    <dgm:pt modelId="{8C2581D1-2453-4B7F-B81D-306EA76B0026}" type="pres">
      <dgm:prSet presAssocID="{B07DF796-AEB2-4D10-83BC-C7EDC1AB2C18}" presName="parentText" presStyleLbl="node1" presStyleIdx="3" presStyleCnt="5">
        <dgm:presLayoutVars>
          <dgm:chMax val="0"/>
          <dgm:bulletEnabled val="1"/>
        </dgm:presLayoutVars>
      </dgm:prSet>
      <dgm:spPr/>
      <dgm:t>
        <a:bodyPr/>
        <a:lstStyle/>
        <a:p>
          <a:endParaRPr lang="tr-TR"/>
        </a:p>
      </dgm:t>
    </dgm:pt>
    <dgm:pt modelId="{ED983D78-D139-4E8E-8C06-4657A27DE359}" type="pres">
      <dgm:prSet presAssocID="{87831647-9894-49B3-884A-75B3B92552B8}" presName="spacer" presStyleCnt="0"/>
      <dgm:spPr/>
    </dgm:pt>
    <dgm:pt modelId="{A783F420-14E6-4B8E-AD25-20F70BB34D80}" type="pres">
      <dgm:prSet presAssocID="{594C17EA-9769-447D-9B93-FD0916AF8478}" presName="parentText" presStyleLbl="node1" presStyleIdx="4" presStyleCnt="5">
        <dgm:presLayoutVars>
          <dgm:chMax val="0"/>
          <dgm:bulletEnabled val="1"/>
        </dgm:presLayoutVars>
      </dgm:prSet>
      <dgm:spPr/>
      <dgm:t>
        <a:bodyPr/>
        <a:lstStyle/>
        <a:p>
          <a:endParaRPr lang="tr-TR"/>
        </a:p>
      </dgm:t>
    </dgm:pt>
  </dgm:ptLst>
  <dgm:cxnLst>
    <dgm:cxn modelId="{5B3C9A18-6911-4259-97EB-3BEF0217A3A6}" srcId="{6C2E3D0B-BC56-4C2C-93F2-4D35B8AEA759}" destId="{D2F3D4A1-B40A-40B7-8F3D-CE3F6D10E7D6}" srcOrd="2" destOrd="0" parTransId="{20A1E881-803C-4E85-A8FC-4DBB894B7F9E}" sibTransId="{DC5487C3-C655-42F6-814F-0805843CECEF}"/>
    <dgm:cxn modelId="{2AF4DDC1-3F06-4407-A898-688F42237763}" srcId="{6C2E3D0B-BC56-4C2C-93F2-4D35B8AEA759}" destId="{F93CE177-9B13-4776-A700-22460A09B52C}" srcOrd="1" destOrd="0" parTransId="{1C492B8D-8E75-4CEA-BB64-6F02FD6B51B8}" sibTransId="{A2044A6A-0DDB-4201-BF8B-BA5824C9850A}"/>
    <dgm:cxn modelId="{3CA14D80-A9CE-4401-AF69-30ACCB010AFA}" type="presOf" srcId="{6C2E3D0B-BC56-4C2C-93F2-4D35B8AEA759}" destId="{9815F1A1-C836-4DE3-9875-196EDDC14C22}" srcOrd="0" destOrd="0" presId="urn:microsoft.com/office/officeart/2005/8/layout/vList2"/>
    <dgm:cxn modelId="{F6976069-C723-4FFD-915B-19B83F4C4CA1}" srcId="{6C2E3D0B-BC56-4C2C-93F2-4D35B8AEA759}" destId="{7C27F344-826A-40B7-9BCA-1BB040FDE537}" srcOrd="0" destOrd="0" parTransId="{B5001E44-8A18-4F36-B049-3DCE96A91820}" sibTransId="{8F723B6D-68F2-4276-957F-8AE62ECF53AA}"/>
    <dgm:cxn modelId="{CFC1631B-57FC-482D-A711-9B4D4348235A}" type="presOf" srcId="{B07DF796-AEB2-4D10-83BC-C7EDC1AB2C18}" destId="{8C2581D1-2453-4B7F-B81D-306EA76B0026}" srcOrd="0" destOrd="0" presId="urn:microsoft.com/office/officeart/2005/8/layout/vList2"/>
    <dgm:cxn modelId="{0349EE3B-8B1D-44A9-A874-7DBE22530025}" type="presOf" srcId="{594C17EA-9769-447D-9B93-FD0916AF8478}" destId="{A783F420-14E6-4B8E-AD25-20F70BB34D80}" srcOrd="0" destOrd="0" presId="urn:microsoft.com/office/officeart/2005/8/layout/vList2"/>
    <dgm:cxn modelId="{B1E4CAF4-F67D-4213-83D9-EEDEE790C258}" type="presOf" srcId="{7C27F344-826A-40B7-9BCA-1BB040FDE537}" destId="{AF543D16-B0C0-438D-8498-F37F6C2EA0C6}" srcOrd="0" destOrd="0" presId="urn:microsoft.com/office/officeart/2005/8/layout/vList2"/>
    <dgm:cxn modelId="{9CE0131C-7EB5-413C-9A1F-A4184B20C0CF}" srcId="{6C2E3D0B-BC56-4C2C-93F2-4D35B8AEA759}" destId="{594C17EA-9769-447D-9B93-FD0916AF8478}" srcOrd="4" destOrd="0" parTransId="{26D90127-B686-40F7-8D15-F285D7B02EE2}" sibTransId="{C2B26903-3913-4C48-86C6-112564570C92}"/>
    <dgm:cxn modelId="{96B4CB97-D5A7-4A3F-9E4E-B56890EAF33A}" srcId="{6C2E3D0B-BC56-4C2C-93F2-4D35B8AEA759}" destId="{B07DF796-AEB2-4D10-83BC-C7EDC1AB2C18}" srcOrd="3" destOrd="0" parTransId="{6B16FDB3-7ADC-4BE4-B2AA-CCE508744055}" sibTransId="{87831647-9894-49B3-884A-75B3B92552B8}"/>
    <dgm:cxn modelId="{419716D8-BEEB-4A6B-A7C9-C02E92D30291}" type="presOf" srcId="{F93CE177-9B13-4776-A700-22460A09B52C}" destId="{5C0061D1-386C-4B3A-B6BC-F7E7AE243769}" srcOrd="0" destOrd="0" presId="urn:microsoft.com/office/officeart/2005/8/layout/vList2"/>
    <dgm:cxn modelId="{DF4A337F-0B19-414B-ABA5-637F1D1EAC6D}" type="presOf" srcId="{D2F3D4A1-B40A-40B7-8F3D-CE3F6D10E7D6}" destId="{176E1585-8F9A-4E4A-86E2-315BE7D8E050}" srcOrd="0" destOrd="0" presId="urn:microsoft.com/office/officeart/2005/8/layout/vList2"/>
    <dgm:cxn modelId="{58790C86-B2E8-4BB0-ABFB-0B48CF224405}" type="presParOf" srcId="{9815F1A1-C836-4DE3-9875-196EDDC14C22}" destId="{AF543D16-B0C0-438D-8498-F37F6C2EA0C6}" srcOrd="0" destOrd="0" presId="urn:microsoft.com/office/officeart/2005/8/layout/vList2"/>
    <dgm:cxn modelId="{37521901-6E9F-4F78-BA1B-1220F58A4075}" type="presParOf" srcId="{9815F1A1-C836-4DE3-9875-196EDDC14C22}" destId="{20993364-C3AE-4F91-A7BC-C9C7BFE3A62A}" srcOrd="1" destOrd="0" presId="urn:microsoft.com/office/officeart/2005/8/layout/vList2"/>
    <dgm:cxn modelId="{BEA07D8C-1E96-498A-9384-C11F17F0132B}" type="presParOf" srcId="{9815F1A1-C836-4DE3-9875-196EDDC14C22}" destId="{5C0061D1-386C-4B3A-B6BC-F7E7AE243769}" srcOrd="2" destOrd="0" presId="urn:microsoft.com/office/officeart/2005/8/layout/vList2"/>
    <dgm:cxn modelId="{9FF5AB59-DEAC-4C51-87B3-BC588C9AB688}" type="presParOf" srcId="{9815F1A1-C836-4DE3-9875-196EDDC14C22}" destId="{09762D83-5407-46EC-8CE0-055B1559F410}" srcOrd="3" destOrd="0" presId="urn:microsoft.com/office/officeart/2005/8/layout/vList2"/>
    <dgm:cxn modelId="{24F24CA5-E79A-4380-847D-8EF788A3F838}" type="presParOf" srcId="{9815F1A1-C836-4DE3-9875-196EDDC14C22}" destId="{176E1585-8F9A-4E4A-86E2-315BE7D8E050}" srcOrd="4" destOrd="0" presId="urn:microsoft.com/office/officeart/2005/8/layout/vList2"/>
    <dgm:cxn modelId="{7DAEBF69-EE4E-41BC-B316-8067C41EBC35}" type="presParOf" srcId="{9815F1A1-C836-4DE3-9875-196EDDC14C22}" destId="{643E3641-6A7F-4783-A7D9-D98D83FD315F}" srcOrd="5" destOrd="0" presId="urn:microsoft.com/office/officeart/2005/8/layout/vList2"/>
    <dgm:cxn modelId="{60B26727-64BC-41DA-93D8-35D537216ED5}" type="presParOf" srcId="{9815F1A1-C836-4DE3-9875-196EDDC14C22}" destId="{8C2581D1-2453-4B7F-B81D-306EA76B0026}" srcOrd="6" destOrd="0" presId="urn:microsoft.com/office/officeart/2005/8/layout/vList2"/>
    <dgm:cxn modelId="{CCF96A54-8E2B-47DD-BF95-75278829268A}" type="presParOf" srcId="{9815F1A1-C836-4DE3-9875-196EDDC14C22}" destId="{ED983D78-D139-4E8E-8C06-4657A27DE359}" srcOrd="7" destOrd="0" presId="urn:microsoft.com/office/officeart/2005/8/layout/vList2"/>
    <dgm:cxn modelId="{1A0C6D73-8DAE-433B-9C9A-02201DD72B09}" type="presParOf" srcId="{9815F1A1-C836-4DE3-9875-196EDDC14C22}" destId="{A783F420-14E6-4B8E-AD25-20F70BB34D80}" srcOrd="8" destOrd="0" presId="urn:microsoft.com/office/officeart/2005/8/layout/vList2"/>
  </dgm:cxnLst>
  <dgm:bg>
    <a:solidFill>
      <a:srgbClr val="FFFF00"/>
    </a:solidFill>
  </dgm:bg>
  <dgm:whole>
    <a:ln w="762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43D16-B0C0-438D-8498-F37F6C2EA0C6}">
      <dsp:nvSpPr>
        <dsp:cNvPr id="0" name=""/>
        <dsp:cNvSpPr/>
      </dsp:nvSpPr>
      <dsp:spPr>
        <a:xfrm>
          <a:off x="0" y="77"/>
          <a:ext cx="8532813" cy="844273"/>
        </a:xfrm>
        <a:prstGeom prst="roundRect">
          <a:avLst/>
        </a:prstGeom>
        <a:solidFill>
          <a:srgbClr val="92D050"/>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tx1">
                  <a:lumMod val="95000"/>
                  <a:lumOff val="5000"/>
                </a:schemeClr>
              </a:solidFill>
              <a:latin typeface="Times New Roman" panose="02020603050405020304" pitchFamily="18" charset="0"/>
              <a:cs typeface="Times New Roman" panose="02020603050405020304" pitchFamily="18" charset="0"/>
            </a:rPr>
            <a:t>Sınav </a:t>
          </a:r>
          <a:r>
            <a:rPr lang="tr-TR" sz="28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iki bölümde </a:t>
          </a:r>
          <a:r>
            <a:rPr lang="tr-TR" sz="2800" kern="1200" dirty="0" smtClean="0">
              <a:solidFill>
                <a:schemeClr val="tx1">
                  <a:lumMod val="95000"/>
                  <a:lumOff val="5000"/>
                </a:schemeClr>
              </a:solidFill>
              <a:latin typeface="Times New Roman" panose="02020603050405020304" pitchFamily="18" charset="0"/>
              <a:cs typeface="Times New Roman" panose="02020603050405020304" pitchFamily="18" charset="0"/>
            </a:rPr>
            <a:t>yapılacak.</a:t>
          </a:r>
          <a:endParaRPr lang="tr-TR" sz="2800"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41214" y="41291"/>
        <a:ext cx="8450385" cy="761845"/>
      </dsp:txXfrm>
    </dsp:sp>
    <dsp:sp modelId="{5C0061D1-386C-4B3A-B6BC-F7E7AE243769}">
      <dsp:nvSpPr>
        <dsp:cNvPr id="0" name=""/>
        <dsp:cNvSpPr/>
      </dsp:nvSpPr>
      <dsp:spPr>
        <a:xfrm>
          <a:off x="0" y="855770"/>
          <a:ext cx="8532813" cy="844273"/>
        </a:xfrm>
        <a:prstGeom prst="roundRect">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latin typeface="Times New Roman" panose="02020603050405020304" pitchFamily="18" charset="0"/>
              <a:cs typeface="Times New Roman" panose="02020603050405020304" pitchFamily="18" charset="0"/>
            </a:rPr>
            <a:t>Birinci bölüm, 50 soru sözel alan 75 dakika;</a:t>
          </a:r>
          <a:endParaRPr lang="tr-TR" sz="2800" b="1" kern="1200" dirty="0">
            <a:latin typeface="Times New Roman" panose="02020603050405020304" pitchFamily="18" charset="0"/>
            <a:cs typeface="Times New Roman" panose="02020603050405020304" pitchFamily="18" charset="0"/>
          </a:endParaRPr>
        </a:p>
      </dsp:txBody>
      <dsp:txXfrm>
        <a:off x="41214" y="896984"/>
        <a:ext cx="8450385" cy="761845"/>
      </dsp:txXfrm>
    </dsp:sp>
    <dsp:sp modelId="{176E1585-8F9A-4E4A-86E2-315BE7D8E050}">
      <dsp:nvSpPr>
        <dsp:cNvPr id="0" name=""/>
        <dsp:cNvSpPr/>
      </dsp:nvSpPr>
      <dsp:spPr>
        <a:xfrm>
          <a:off x="0" y="1752600"/>
          <a:ext cx="8532813" cy="844273"/>
        </a:xfrm>
        <a:prstGeom prst="roundRect">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latin typeface="Times New Roman" panose="02020603050405020304" pitchFamily="18" charset="0"/>
              <a:cs typeface="Times New Roman" panose="02020603050405020304" pitchFamily="18" charset="0"/>
            </a:rPr>
            <a:t>İkinci bölüm 40 soru sayısal alan 80 dakika</a:t>
          </a:r>
          <a:endParaRPr lang="tr-TR" sz="2800" b="1" kern="1200" dirty="0">
            <a:latin typeface="Times New Roman" panose="02020603050405020304" pitchFamily="18" charset="0"/>
            <a:cs typeface="Times New Roman" panose="02020603050405020304" pitchFamily="18" charset="0"/>
          </a:endParaRPr>
        </a:p>
      </dsp:txBody>
      <dsp:txXfrm>
        <a:off x="41214" y="1793814"/>
        <a:ext cx="8450385" cy="761845"/>
      </dsp:txXfrm>
    </dsp:sp>
    <dsp:sp modelId="{8C2581D1-2453-4B7F-B81D-306EA76B0026}">
      <dsp:nvSpPr>
        <dsp:cNvPr id="0" name=""/>
        <dsp:cNvSpPr/>
      </dsp:nvSpPr>
      <dsp:spPr>
        <a:xfrm>
          <a:off x="0" y="2567155"/>
          <a:ext cx="8532813" cy="844273"/>
        </a:xfrm>
        <a:prstGeom prst="round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latin typeface="Times New Roman" panose="02020603050405020304" pitchFamily="18" charset="0"/>
              <a:cs typeface="Times New Roman" panose="02020603050405020304" pitchFamily="18" charset="0"/>
            </a:rPr>
            <a:t>Toplam 155 dakika </a:t>
          </a:r>
          <a:r>
            <a:rPr lang="tr-TR" sz="2800" kern="1200" dirty="0" smtClean="0">
              <a:latin typeface="Times New Roman" panose="02020603050405020304" pitchFamily="18" charset="0"/>
              <a:cs typeface="Times New Roman" panose="02020603050405020304" pitchFamily="18" charset="0"/>
            </a:rPr>
            <a:t>sürecek.</a:t>
          </a:r>
          <a:endParaRPr lang="tr-TR" sz="2800" kern="1200" dirty="0">
            <a:latin typeface="Times New Roman" panose="02020603050405020304" pitchFamily="18" charset="0"/>
            <a:cs typeface="Times New Roman" panose="02020603050405020304" pitchFamily="18" charset="0"/>
          </a:endParaRPr>
        </a:p>
      </dsp:txBody>
      <dsp:txXfrm>
        <a:off x="41214" y="2608369"/>
        <a:ext cx="8450385" cy="761845"/>
      </dsp:txXfrm>
    </dsp:sp>
    <dsp:sp modelId="{A783F420-14E6-4B8E-AD25-20F70BB34D80}">
      <dsp:nvSpPr>
        <dsp:cNvPr id="0" name=""/>
        <dsp:cNvSpPr/>
      </dsp:nvSpPr>
      <dsp:spPr>
        <a:xfrm>
          <a:off x="0" y="3422848"/>
          <a:ext cx="8532813" cy="844273"/>
        </a:xfrm>
        <a:prstGeom prst="roundRect">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tx1">
                  <a:lumMod val="95000"/>
                  <a:lumOff val="5000"/>
                </a:schemeClr>
              </a:solidFill>
              <a:latin typeface="Times New Roman" panose="02020603050405020304" pitchFamily="18" charset="0"/>
              <a:cs typeface="Times New Roman" panose="02020603050405020304" pitchFamily="18" charset="0"/>
            </a:rPr>
            <a:t>Öğrencilere </a:t>
          </a:r>
          <a:r>
            <a:rPr lang="tr-TR" sz="28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Sözel</a:t>
          </a:r>
          <a:r>
            <a:rPr lang="tr-TR" sz="2800" kern="1200" dirty="0" smtClean="0">
              <a:solidFill>
                <a:schemeClr val="tx1">
                  <a:lumMod val="95000"/>
                  <a:lumOff val="5000"/>
                </a:schemeClr>
              </a:solidFill>
              <a:latin typeface="Times New Roman" panose="02020603050405020304" pitchFamily="18" charset="0"/>
              <a:cs typeface="Times New Roman" panose="02020603050405020304" pitchFamily="18" charset="0"/>
            </a:rPr>
            <a:t> ve </a:t>
          </a:r>
          <a:r>
            <a:rPr lang="tr-TR" sz="28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Sayısal</a:t>
          </a:r>
          <a:r>
            <a:rPr lang="tr-TR" sz="2800" kern="1200" dirty="0" smtClean="0">
              <a:solidFill>
                <a:schemeClr val="tx1">
                  <a:lumMod val="95000"/>
                  <a:lumOff val="5000"/>
                </a:schemeClr>
              </a:solidFill>
              <a:latin typeface="Times New Roman" panose="02020603050405020304" pitchFamily="18" charset="0"/>
              <a:cs typeface="Times New Roman" panose="02020603050405020304" pitchFamily="18" charset="0"/>
            </a:rPr>
            <a:t> olmak üzere iki ayrı soru kitapçığı dağıtılacak.</a:t>
          </a:r>
          <a:endParaRPr lang="tr-TR" sz="2800"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41214" y="3464062"/>
        <a:ext cx="8450385" cy="7618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lvl1pPr>
          </a:lstStyle>
          <a:p>
            <a:pPr>
              <a:defRPr/>
            </a:pPr>
            <a:endParaRPr lang="en-US" altLang="tr-TR"/>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tr-T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noProof="0" smtClean="0"/>
              <a:t>Click to edit Master text styles</a:t>
            </a:r>
          </a:p>
          <a:p>
            <a:pPr lvl="1"/>
            <a:r>
              <a:rPr lang="en-US" altLang="tr-TR" noProof="0" smtClean="0"/>
              <a:t>Second level</a:t>
            </a:r>
          </a:p>
          <a:p>
            <a:pPr lvl="2"/>
            <a:r>
              <a:rPr lang="en-US" altLang="tr-TR" noProof="0" smtClean="0"/>
              <a:t>Third level</a:t>
            </a:r>
          </a:p>
          <a:p>
            <a:pPr lvl="3"/>
            <a:r>
              <a:rPr lang="en-US" altLang="tr-TR" noProof="0" smtClean="0"/>
              <a:t>Fourth level</a:t>
            </a:r>
          </a:p>
          <a:p>
            <a:pPr lvl="4"/>
            <a:r>
              <a:rPr lang="en-US" altLang="tr-TR"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vl1pPr>
          </a:lstStyle>
          <a:p>
            <a:pPr>
              <a:defRPr/>
            </a:pPr>
            <a:endParaRPr lang="en-US" altLang="tr-TR"/>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84F69C1-6E64-452A-AFFC-8496EA0CC0A0}" type="slidenum">
              <a:rPr lang="en-US" altLang="tr-TR"/>
              <a:pPr>
                <a:defRPr/>
              </a:pPr>
              <a:t>‹#›</a:t>
            </a:fld>
            <a:endParaRPr lang="en-US" altLang="tr-TR"/>
          </a:p>
        </p:txBody>
      </p:sp>
    </p:spTree>
    <p:extLst>
      <p:ext uri="{BB962C8B-B14F-4D97-AF65-F5344CB8AC3E}">
        <p14:creationId xmlns:p14="http://schemas.microsoft.com/office/powerpoint/2010/main" val="3017801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FD2DF78F-8D93-4BAB-8E14-FEC7BA024A4F}" type="slidenum">
              <a:rPr lang="en-US" altLang="tr-TR" sz="1200"/>
              <a:pPr algn="r"/>
              <a:t>1</a:t>
            </a:fld>
            <a:endParaRPr lang="en-US" altLang="tr-TR"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ltLang="tr-TR" smtClean="0"/>
          </a:p>
        </p:txBody>
      </p:sp>
    </p:spTree>
    <p:extLst>
      <p:ext uri="{BB962C8B-B14F-4D97-AF65-F5344CB8AC3E}">
        <p14:creationId xmlns:p14="http://schemas.microsoft.com/office/powerpoint/2010/main" val="384058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29DCB06A-6519-4230-86DC-9AF1425EFE5B}" type="slidenum">
              <a:rPr lang="en-US" altLang="tr-TR" sz="1200"/>
              <a:pPr algn="r"/>
              <a:t>2</a:t>
            </a:fld>
            <a:endParaRPr lang="en-US" altLang="tr-TR"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ru-RU" altLang="tr-TR" smtClean="0"/>
          </a:p>
        </p:txBody>
      </p:sp>
    </p:spTree>
    <p:extLst>
      <p:ext uri="{BB962C8B-B14F-4D97-AF65-F5344CB8AC3E}">
        <p14:creationId xmlns:p14="http://schemas.microsoft.com/office/powerpoint/2010/main" val="276768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Görüntüsü Yer Tutucusu 1"/>
          <p:cNvSpPr>
            <a:spLocks noGrp="1" noRot="1" noChangeAspect="1" noTextEdit="1"/>
          </p:cNvSpPr>
          <p:nvPr>
            <p:ph type="sldImg"/>
          </p:nvPr>
        </p:nvSpPr>
        <p:spPr>
          <a:ln/>
        </p:spPr>
      </p:sp>
      <p:sp>
        <p:nvSpPr>
          <p:cNvPr id="13315"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13316"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914040D8-291B-42EB-BD16-A4A739739FBE}" type="slidenum">
              <a:rPr lang="tr-TR" altLang="tr-TR" sz="1200">
                <a:latin typeface="Calibri" panose="020F0502020204030204" pitchFamily="34" charset="0"/>
                <a:cs typeface="Arial" panose="020B0604020202020204" pitchFamily="34" charset="0"/>
              </a:rPr>
              <a:pPr algn="r"/>
              <a:t>5</a:t>
            </a:fld>
            <a:endParaRPr lang="tr-TR" altLang="tr-TR"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844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Görüntüsü Yer Tutucusu 1"/>
          <p:cNvSpPr>
            <a:spLocks noGrp="1" noRot="1" noChangeAspect="1" noTextEdit="1"/>
          </p:cNvSpPr>
          <p:nvPr>
            <p:ph type="sldImg"/>
          </p:nvPr>
        </p:nvSpPr>
        <p:spPr>
          <a:ln/>
        </p:spPr>
      </p:sp>
      <p:sp>
        <p:nvSpPr>
          <p:cNvPr id="18435"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18436"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283CD59E-4D91-4A0F-A175-3E7218B23D4B}" type="slidenum">
              <a:rPr lang="tr-TR" altLang="tr-TR" sz="1200">
                <a:latin typeface="Calibri" panose="020F0502020204030204" pitchFamily="34" charset="0"/>
                <a:cs typeface="Arial" panose="020B0604020202020204" pitchFamily="34" charset="0"/>
              </a:rPr>
              <a:pPr algn="r"/>
              <a:t>8</a:t>
            </a:fld>
            <a:endParaRPr lang="tr-TR" altLang="tr-TR"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903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p:cNvSpPr>
            <a:spLocks noGrp="1" noRot="1" noChangeAspect="1" noTextEdit="1"/>
          </p:cNvSpPr>
          <p:nvPr>
            <p:ph type="sldImg"/>
          </p:nvPr>
        </p:nvSpPr>
        <p:spPr>
          <a:ln/>
        </p:spPr>
      </p:sp>
      <p:sp>
        <p:nvSpPr>
          <p:cNvPr id="20483"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20484"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F629ED19-6A17-41EC-BD41-25D32D15F550}" type="slidenum">
              <a:rPr lang="tr-TR" altLang="tr-TR" sz="1200">
                <a:latin typeface="Calibri" panose="020F0502020204030204" pitchFamily="34" charset="0"/>
                <a:cs typeface="Arial" panose="020B0604020202020204" pitchFamily="34" charset="0"/>
              </a:rPr>
              <a:pPr algn="r"/>
              <a:t>10</a:t>
            </a:fld>
            <a:endParaRPr lang="tr-TR" altLang="tr-TR"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5338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65150"/>
            <a:ext cx="7620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4000"/>
            </a:lvl1pPr>
          </a:lstStyle>
          <a:p>
            <a:pPr lvl="0"/>
            <a:r>
              <a:rPr lang="tr-TR" altLang="tr-TR" noProof="0" smtClean="0"/>
              <a:t>Asıl başlık stili için tıklatın</a:t>
            </a:r>
            <a:endParaRPr lang="en-US" altLang="tr-TR" noProof="0" smtClean="0"/>
          </a:p>
        </p:txBody>
      </p:sp>
      <p:sp>
        <p:nvSpPr>
          <p:cNvPr id="3075" name="Rectangle 3"/>
          <p:cNvSpPr>
            <a:spLocks noGrp="1" noChangeArrowheads="1"/>
          </p:cNvSpPr>
          <p:nvPr>
            <p:ph type="subTitle" idx="1"/>
          </p:nvPr>
        </p:nvSpPr>
        <p:spPr>
          <a:xfrm>
            <a:off x="609600" y="1311275"/>
            <a:ext cx="76200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800"/>
            </a:lvl1pPr>
          </a:lstStyle>
          <a:p>
            <a:pPr lvl="0"/>
            <a:r>
              <a:rPr lang="tr-TR" altLang="tr-TR" noProof="0" smtClean="0"/>
              <a:t>Asıl alt başlık stilini düzenlemek için tıklatın</a:t>
            </a:r>
            <a:endParaRPr lang="en-US" altLang="tr-TR" noProof="0" smtClean="0"/>
          </a:p>
        </p:txBody>
      </p:sp>
    </p:spTree>
    <p:extLst>
      <p:ext uri="{BB962C8B-B14F-4D97-AF65-F5344CB8AC3E}">
        <p14:creationId xmlns:p14="http://schemas.microsoft.com/office/powerpoint/2010/main" val="25351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11899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219075"/>
            <a:ext cx="2181225" cy="54959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38125" y="219075"/>
            <a:ext cx="6391275" cy="54959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071869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oş">
    <p:spTree>
      <p:nvGrpSpPr>
        <p:cNvPr id="1" name=""/>
        <p:cNvGrpSpPr/>
        <p:nvPr/>
      </p:nvGrpSpPr>
      <p:grpSpPr>
        <a:xfrm>
          <a:off x="0" y="0"/>
          <a:ext cx="0" cy="0"/>
          <a:chOff x="0" y="0"/>
          <a:chExt cx="0" cy="0"/>
        </a:xfrm>
      </p:grpSpPr>
      <p:sp>
        <p:nvSpPr>
          <p:cNvPr id="2" name="Holder 4"/>
          <p:cNvSpPr>
            <a:spLocks noGrp="1"/>
          </p:cNvSpPr>
          <p:nvPr>
            <p:ph type="ftr" sz="quarter" idx="10"/>
          </p:nvPr>
        </p:nvSpPr>
        <p:spPr>
          <a:xfrm>
            <a:off x="533400" y="6172200"/>
            <a:ext cx="5811838" cy="365125"/>
          </a:xfrm>
          <a:prstGeom prst="rect">
            <a:avLst/>
          </a:prstGeom>
        </p:spPr>
        <p:txBody>
          <a:bodyPr/>
          <a:lstStyle>
            <a:lvl1pPr algn="ctr" eaLnBrk="1" hangingPunct="1">
              <a:defRPr/>
            </a:lvl1pPr>
          </a:lstStyle>
          <a:p>
            <a:pPr>
              <a:defRPr/>
            </a:pPr>
            <a:endParaRPr/>
          </a:p>
        </p:txBody>
      </p:sp>
      <p:sp>
        <p:nvSpPr>
          <p:cNvPr id="3" name="Holder 5"/>
          <p:cNvSpPr>
            <a:spLocks noGrp="1"/>
          </p:cNvSpPr>
          <p:nvPr>
            <p:ph type="dt" sz="half" idx="11"/>
          </p:nvPr>
        </p:nvSpPr>
        <p:spPr>
          <a:xfrm>
            <a:off x="7429500" y="6172200"/>
            <a:ext cx="1201738" cy="365125"/>
          </a:xfrm>
          <a:prstGeom prst="rect">
            <a:avLst/>
          </a:prstGeom>
        </p:spPr>
        <p:txBody>
          <a:bodyPr/>
          <a:lstStyle>
            <a:lvl1pPr algn="ctr" eaLnBrk="1" hangingPunct="1">
              <a:defRPr/>
            </a:lvl1pPr>
          </a:lstStyle>
          <a:p>
            <a:pPr>
              <a:defRPr/>
            </a:pPr>
            <a:fld id="{62E557EF-CCBA-4891-B162-12FE3AA60AFA}" type="datetimeFigureOut">
              <a:rPr lang="en-US"/>
              <a:pPr>
                <a:defRPr/>
              </a:pPr>
              <a:t>11/29/2018</a:t>
            </a:fld>
            <a:endParaRPr lang="en-US"/>
          </a:p>
        </p:txBody>
      </p:sp>
      <p:sp>
        <p:nvSpPr>
          <p:cNvPr id="4" name="Holder 6"/>
          <p:cNvSpPr>
            <a:spLocks noGrp="1"/>
          </p:cNvSpPr>
          <p:nvPr>
            <p:ph type="sldNum" sz="quarter" idx="12"/>
          </p:nvPr>
        </p:nvSpPr>
        <p:spPr>
          <a:xfrm>
            <a:off x="7773988" y="5578475"/>
            <a:ext cx="857250" cy="669925"/>
          </a:xfrm>
          <a:prstGeom prst="rect">
            <a:avLst/>
          </a:prstGeom>
        </p:spPr>
        <p:txBody>
          <a:bodyPr/>
          <a:lstStyle>
            <a:lvl1pPr algn="ctr" eaLnBrk="1" hangingPunct="1">
              <a:defRPr/>
            </a:lvl1pPr>
          </a:lstStyle>
          <a:p>
            <a:pPr>
              <a:defRPr/>
            </a:pPr>
            <a:fld id="{CF32C9EC-C1C5-42F5-941B-9234D68833EA}" type="slidenum">
              <a:rPr lang="tr-TR" altLang="tr-TR"/>
              <a:pPr>
                <a:defRPr/>
              </a:pPr>
              <a:t>‹#›</a:t>
            </a:fld>
            <a:endParaRPr lang="tr-TR" altLang="tr-TR"/>
          </a:p>
        </p:txBody>
      </p:sp>
    </p:spTree>
    <p:extLst>
      <p:ext uri="{BB962C8B-B14F-4D97-AF65-F5344CB8AC3E}">
        <p14:creationId xmlns:p14="http://schemas.microsoft.com/office/powerpoint/2010/main" val="292547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Yalnızca Başlık">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200" b="1" i="0">
                <a:solidFill>
                  <a:schemeClr val="hlink"/>
                </a:solidFill>
                <a:latin typeface="Comic Sans MS"/>
                <a:cs typeface="Comic Sans MS"/>
              </a:defRPr>
            </a:lvl1pPr>
          </a:lstStyle>
          <a:p>
            <a:r>
              <a:rPr lang="tr-TR" smtClean="0"/>
              <a:t>Asıl başlık stili için tıklatın</a:t>
            </a:r>
            <a:endParaRPr/>
          </a:p>
        </p:txBody>
      </p:sp>
      <p:sp>
        <p:nvSpPr>
          <p:cNvPr id="3" name="Holder 3"/>
          <p:cNvSpPr>
            <a:spLocks noGrp="1"/>
          </p:cNvSpPr>
          <p:nvPr>
            <p:ph type="ftr" sz="quarter" idx="10"/>
          </p:nvPr>
        </p:nvSpPr>
        <p:spPr>
          <a:xfrm>
            <a:off x="533400" y="6172200"/>
            <a:ext cx="5811838" cy="365125"/>
          </a:xfrm>
          <a:prstGeom prst="rect">
            <a:avLst/>
          </a:prstGeom>
        </p:spPr>
        <p:txBody>
          <a:bodyPr/>
          <a:lstStyle>
            <a:lvl1pPr algn="ctr" eaLnBrk="1" hangingPunct="1">
              <a:defRPr>
                <a:solidFill>
                  <a:schemeClr val="tx1">
                    <a:tint val="75000"/>
                  </a:schemeClr>
                </a:solidFill>
              </a:defRPr>
            </a:lvl1pPr>
          </a:lstStyle>
          <a:p>
            <a:pPr>
              <a:defRPr/>
            </a:pPr>
            <a:endParaRPr/>
          </a:p>
        </p:txBody>
      </p:sp>
      <p:sp>
        <p:nvSpPr>
          <p:cNvPr id="4" name="Holder 4"/>
          <p:cNvSpPr>
            <a:spLocks noGrp="1"/>
          </p:cNvSpPr>
          <p:nvPr>
            <p:ph type="dt" sz="half" idx="11"/>
          </p:nvPr>
        </p:nvSpPr>
        <p:spPr>
          <a:xfrm>
            <a:off x="7429500" y="6172200"/>
            <a:ext cx="1201738" cy="365125"/>
          </a:xfrm>
          <a:prstGeom prst="rect">
            <a:avLst/>
          </a:prstGeom>
        </p:spPr>
        <p:txBody>
          <a:bodyPr/>
          <a:lstStyle>
            <a:lvl1pPr algn="l" eaLnBrk="1" hangingPunct="1">
              <a:defRPr>
                <a:solidFill>
                  <a:schemeClr val="tx1">
                    <a:tint val="75000"/>
                  </a:schemeClr>
                </a:solidFill>
              </a:defRPr>
            </a:lvl1pPr>
          </a:lstStyle>
          <a:p>
            <a:pPr>
              <a:defRPr/>
            </a:pPr>
            <a:fld id="{DEFD6EF6-35EE-40DA-A84F-D666D4D1C9E4}" type="datetimeFigureOut">
              <a:rPr lang="en-US"/>
              <a:pPr>
                <a:defRPr/>
              </a:pPr>
              <a:t>11/29/2018</a:t>
            </a:fld>
            <a:endParaRPr lang="en-US"/>
          </a:p>
        </p:txBody>
      </p:sp>
      <p:sp>
        <p:nvSpPr>
          <p:cNvPr id="5" name="Holder 5"/>
          <p:cNvSpPr>
            <a:spLocks noGrp="1"/>
          </p:cNvSpPr>
          <p:nvPr>
            <p:ph type="sldNum" sz="quarter" idx="12"/>
          </p:nvPr>
        </p:nvSpPr>
        <p:spPr>
          <a:xfrm>
            <a:off x="7773988" y="5578475"/>
            <a:ext cx="857250" cy="669925"/>
          </a:xfrm>
          <a:prstGeom prst="rect">
            <a:avLst/>
          </a:prstGeom>
        </p:spPr>
        <p:txBody>
          <a:bodyPr/>
          <a:lstStyle>
            <a:lvl1pPr algn="ctr" eaLnBrk="1" hangingPunct="1">
              <a:defRPr/>
            </a:lvl1pPr>
          </a:lstStyle>
          <a:p>
            <a:pPr>
              <a:defRPr/>
            </a:pPr>
            <a:fld id="{A8A39EA9-43B9-4DE1-85EE-AFDDE8FD4C65}" type="slidenum">
              <a:rPr lang="tr-TR" altLang="tr-TR"/>
              <a:pPr>
                <a:defRPr/>
              </a:pPr>
              <a:t>‹#›</a:t>
            </a:fld>
            <a:endParaRPr lang="tr-TR" altLang="tr-TR"/>
          </a:p>
        </p:txBody>
      </p:sp>
    </p:spTree>
    <p:extLst>
      <p:ext uri="{BB962C8B-B14F-4D97-AF65-F5344CB8AC3E}">
        <p14:creationId xmlns:p14="http://schemas.microsoft.com/office/powerpoint/2010/main" val="380070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07905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Tree>
    <p:extLst>
      <p:ext uri="{BB962C8B-B14F-4D97-AF65-F5344CB8AC3E}">
        <p14:creationId xmlns:p14="http://schemas.microsoft.com/office/powerpoint/2010/main" val="384635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1447800"/>
            <a:ext cx="35814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953000" y="1447800"/>
            <a:ext cx="35814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2547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07468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61850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66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417479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369999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219075"/>
            <a:ext cx="8724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Rectangle 3"/>
          <p:cNvSpPr>
            <a:spLocks noGrp="1" noChangeArrowheads="1"/>
          </p:cNvSpPr>
          <p:nvPr>
            <p:ph type="body" idx="1"/>
          </p:nvPr>
        </p:nvSpPr>
        <p:spPr bwMode="auto">
          <a:xfrm>
            <a:off x="1219200" y="14478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Tree>
  </p:cSld>
  <p:clrMap bg1="lt1" tx1="dk1" bg2="lt2" tx2="dk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p:txBody>
          <a:bodyPr/>
          <a:lstStyle/>
          <a:p>
            <a:pPr algn="ctr" eaLnBrk="1" hangingPunct="1"/>
            <a:r>
              <a:rPr lang="tr-TR" altLang="tr-TR" dirty="0" smtClean="0"/>
              <a:t>LİSELERE GEÇİŞ SİTEMİ </a:t>
            </a:r>
            <a:endParaRPr lang="ru-RU" altLang="tr-TR" dirty="0" smtClean="0"/>
          </a:p>
        </p:txBody>
      </p:sp>
      <p:sp>
        <p:nvSpPr>
          <p:cNvPr id="6147" name="Rectangle 5"/>
          <p:cNvSpPr>
            <a:spLocks noGrp="1" noChangeArrowheads="1"/>
          </p:cNvSpPr>
          <p:nvPr>
            <p:ph type="subTitle" idx="1"/>
          </p:nvPr>
        </p:nvSpPr>
        <p:spPr>
          <a:xfrm>
            <a:off x="-540568" y="5301208"/>
            <a:ext cx="6696744" cy="441325"/>
          </a:xfrm>
        </p:spPr>
        <p:txBody>
          <a:bodyPr/>
          <a:lstStyle/>
          <a:p>
            <a:pPr algn="ctr" eaLnBrk="1" hangingPunct="1"/>
            <a:r>
              <a:rPr lang="tr-TR" altLang="tr-TR" dirty="0" smtClean="0"/>
              <a:t>ŞEHİT BURHAN AÇIKKOL ORTAOKULU</a:t>
            </a:r>
          </a:p>
          <a:p>
            <a:pPr algn="ctr" eaLnBrk="1" hangingPunct="1"/>
            <a:r>
              <a:rPr lang="tr-TR" altLang="tr-TR" dirty="0" smtClean="0"/>
              <a:t>REHBERLİK SERVİSİ</a:t>
            </a:r>
          </a:p>
          <a:p>
            <a:pPr eaLnBrk="1" hangingPunct="1"/>
            <a:endParaRPr lang="en-US" altLang="tr-TR" dirty="0" smtClean="0"/>
          </a:p>
          <a:p>
            <a:pPr eaLnBrk="1" hangingPunct="1"/>
            <a:endParaRPr lang="ru-RU" altLang="tr-T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725" y="228600"/>
            <a:ext cx="8763000" cy="3935413"/>
          </a:xfrm>
          <a:prstGeom prst="round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tIns="12700">
            <a:normAutofit fontScale="90000"/>
          </a:bodyPr>
          <a:lstStyle/>
          <a:p>
            <a:pPr marL="11113" algn="ctr" eaLnBrk="1" fontAlgn="auto" hangingPunct="1">
              <a:lnSpc>
                <a:spcPct val="120000"/>
              </a:lnSpc>
              <a:spcBef>
                <a:spcPts val="100"/>
              </a:spcBef>
              <a:spcAft>
                <a:spcPts val="0"/>
              </a:spcAft>
              <a:defRPr/>
            </a:pPr>
            <a:r>
              <a:rPr lang="tr-TR" altLang="tr-TR" sz="4400" u="sng" dirty="0" smtClean="0">
                <a:solidFill>
                  <a:srgbClr val="7030A0"/>
                </a:solidFill>
                <a:latin typeface="Arial Black" panose="020B0A04020102020204" pitchFamily="34" charset="0"/>
                <a:cs typeface="Arial" panose="020B0604020202020204" pitchFamily="34" charset="0"/>
              </a:rPr>
              <a:t>1 Haziran 2019 </a:t>
            </a:r>
            <a:br>
              <a:rPr lang="tr-TR" altLang="tr-TR" sz="4400" u="sng" dirty="0" smtClean="0">
                <a:solidFill>
                  <a:srgbClr val="7030A0"/>
                </a:solidFill>
                <a:latin typeface="Arial Black" panose="020B0A04020102020204" pitchFamily="34" charset="0"/>
                <a:cs typeface="Arial" panose="020B0604020202020204" pitchFamily="34" charset="0"/>
              </a:rPr>
            </a:br>
            <a:r>
              <a:rPr lang="tr-TR" altLang="tr-TR" sz="4400" u="sng" dirty="0" smtClean="0">
                <a:solidFill>
                  <a:srgbClr val="7030A0"/>
                </a:solidFill>
                <a:latin typeface="Arial Black" panose="020B0A04020102020204" pitchFamily="34" charset="0"/>
                <a:cs typeface="Arial" panose="020B0604020202020204" pitchFamily="34" charset="0"/>
              </a:rPr>
              <a:t>Cumartesi </a:t>
            </a:r>
            <a:r>
              <a:rPr lang="tr-TR" altLang="tr-TR" sz="1800" dirty="0" smtClean="0">
                <a:solidFill>
                  <a:schemeClr val="tx1"/>
                </a:solidFill>
                <a:latin typeface="Calibri" panose="020F0502020204030204" pitchFamily="34" charset="0"/>
                <a:cs typeface="Arial" panose="020B0604020202020204" pitchFamily="34" charset="0"/>
              </a:rPr>
              <a:t/>
            </a:r>
            <a:br>
              <a:rPr lang="tr-TR" altLang="tr-TR" sz="1800" dirty="0" smtClean="0">
                <a:solidFill>
                  <a:schemeClr val="tx1"/>
                </a:solidFill>
                <a:latin typeface="Calibri" panose="020F0502020204030204" pitchFamily="34" charset="0"/>
                <a:cs typeface="Arial" panose="020B0604020202020204" pitchFamily="34" charset="0"/>
              </a:rPr>
            </a:br>
            <a:r>
              <a:rPr lang="tr-TR" altLang="tr-TR" sz="1800" dirty="0" smtClean="0">
                <a:solidFill>
                  <a:schemeClr val="tx1"/>
                </a:solidFill>
                <a:latin typeface="Calibri" panose="020F0502020204030204" pitchFamily="34" charset="0"/>
                <a:cs typeface="Arial" panose="020B0604020202020204" pitchFamily="34" charset="0"/>
              </a:rPr>
              <a:t/>
            </a:r>
            <a:br>
              <a:rPr lang="tr-TR" altLang="tr-TR" sz="1800" dirty="0" smtClean="0">
                <a:solidFill>
                  <a:schemeClr val="tx1"/>
                </a:solidFill>
                <a:latin typeface="Calibri" panose="020F0502020204030204" pitchFamily="34" charset="0"/>
                <a:cs typeface="Arial" panose="020B0604020202020204" pitchFamily="34" charset="0"/>
              </a:rPr>
            </a:br>
            <a:r>
              <a:rPr lang="tr-TR" altLang="tr-TR" sz="4400" dirty="0" smtClean="0">
                <a:solidFill>
                  <a:srgbClr val="C00000"/>
                </a:solidFill>
                <a:latin typeface="Arial Black" panose="020B0A04020102020204" pitchFamily="34" charset="0"/>
                <a:cs typeface="Arial" panose="020B0604020202020204" pitchFamily="34" charset="0"/>
              </a:rPr>
              <a:t>Saat: 09.30</a:t>
            </a:r>
            <a:br>
              <a:rPr lang="tr-TR" altLang="tr-TR" sz="4400" dirty="0" smtClean="0">
                <a:solidFill>
                  <a:srgbClr val="C00000"/>
                </a:solidFill>
                <a:latin typeface="Arial Black" panose="020B0A04020102020204" pitchFamily="34" charset="0"/>
                <a:cs typeface="Arial" panose="020B0604020202020204" pitchFamily="34" charset="0"/>
              </a:rPr>
            </a:br>
            <a:endParaRPr lang="tr-TR" altLang="tr-TR" sz="4400" dirty="0" smtClean="0">
              <a:solidFill>
                <a:srgbClr val="00B0F0"/>
              </a:solidFill>
              <a:latin typeface="Arial Black" panose="020B0A04020102020204" pitchFamily="34" charset="0"/>
              <a:cs typeface="Arial" panose="020B0604020202020204" pitchFamily="34" charset="0"/>
            </a:endParaRPr>
          </a:p>
        </p:txBody>
      </p:sp>
      <p:sp>
        <p:nvSpPr>
          <p:cNvPr id="3" name="Yuvarlatılmış Dikdörtgen 2"/>
          <p:cNvSpPr/>
          <p:nvPr/>
        </p:nvSpPr>
        <p:spPr>
          <a:xfrm rot="21409573">
            <a:off x="219075" y="4662488"/>
            <a:ext cx="8778875"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4000" b="1" dirty="0">
                <a:solidFill>
                  <a:schemeClr val="bg1"/>
                </a:solidFill>
                <a:effectLst>
                  <a:outerShdw blurRad="38100" dist="38100" dir="2700000" algn="tl">
                    <a:srgbClr val="000000">
                      <a:alpha val="43137"/>
                    </a:srgbClr>
                  </a:outerShdw>
                </a:effectLst>
              </a:rPr>
              <a:t>SINAV TARİHİ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6"/>
          <p:cNvSpPr>
            <a:spLocks noChangeArrowheads="1"/>
          </p:cNvSpPr>
          <p:nvPr/>
        </p:nvSpPr>
        <p:spPr bwMode="auto">
          <a:xfrm>
            <a:off x="8096250" y="250825"/>
            <a:ext cx="623888" cy="8874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bg1"/>
                </a:solidFill>
                <a:latin typeface="Microsoft Sans Serif" panose="020B0604020202020204" pitchFamily="34" charset="0"/>
              </a:defRPr>
            </a:lvl1pPr>
            <a:lvl2pPr marL="742950" indent="-285750">
              <a:spcBef>
                <a:spcPct val="20000"/>
              </a:spcBef>
              <a:buChar char="–"/>
              <a:defRPr sz="2800">
                <a:solidFill>
                  <a:schemeClr val="bg1"/>
                </a:solidFill>
                <a:latin typeface="Microsoft Sans Serif" panose="020B0604020202020204" pitchFamily="34" charset="0"/>
              </a:defRPr>
            </a:lvl2pPr>
            <a:lvl3pPr marL="1143000" indent="-228600">
              <a:spcBef>
                <a:spcPct val="20000"/>
              </a:spcBef>
              <a:buChar char="•"/>
              <a:defRPr sz="2400">
                <a:solidFill>
                  <a:schemeClr val="bg1"/>
                </a:solidFill>
                <a:latin typeface="Microsoft Sans Serif" panose="020B0604020202020204" pitchFamily="34" charset="0"/>
              </a:defRPr>
            </a:lvl3pPr>
            <a:lvl4pPr marL="1600200" indent="-228600">
              <a:spcBef>
                <a:spcPct val="20000"/>
              </a:spcBef>
              <a:buChar char="–"/>
              <a:defRPr sz="2000">
                <a:solidFill>
                  <a:schemeClr val="bg1"/>
                </a:solidFill>
                <a:latin typeface="Microsoft Sans Serif" panose="020B0604020202020204" pitchFamily="34" charset="0"/>
              </a:defRPr>
            </a:lvl4pPr>
            <a:lvl5pPr marL="2057400" indent="-228600">
              <a:spcBef>
                <a:spcPct val="20000"/>
              </a:spcBef>
              <a:buChar char="»"/>
              <a:defRPr sz="2000">
                <a:solidFill>
                  <a:schemeClr val="bg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9pPr>
          </a:lstStyle>
          <a:p>
            <a:pPr algn="ctr" eaLnBrk="1" hangingPunct="1">
              <a:spcBef>
                <a:spcPct val="0"/>
              </a:spcBef>
              <a:buFontTx/>
              <a:buNone/>
            </a:pPr>
            <a:endParaRPr lang="tr-TR" altLang="tr-TR" sz="2400">
              <a:solidFill>
                <a:schemeClr val="tx1"/>
              </a:solidFill>
              <a:latin typeface="Calibri" panose="020F0502020204030204" pitchFamily="34" charset="0"/>
              <a:cs typeface="Arial" panose="020B0604020202020204" pitchFamily="34" charset="0"/>
            </a:endParaRPr>
          </a:p>
        </p:txBody>
      </p:sp>
      <p:sp>
        <p:nvSpPr>
          <p:cNvPr id="8" name="object 8"/>
          <p:cNvSpPr txBox="1"/>
          <p:nvPr/>
        </p:nvSpPr>
        <p:spPr>
          <a:xfrm>
            <a:off x="1487488" y="3276600"/>
            <a:ext cx="5668962" cy="3052763"/>
          </a:xfrm>
          <a:prstGeom prst="roundRect">
            <a:avLst/>
          </a:prstGeom>
          <a:solidFill>
            <a:schemeClr val="accent3">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12700" rIns="0" bIns="0">
            <a:spAutoFit/>
          </a:bodyPr>
          <a:lstStyle>
            <a:lvl1pPr marL="6842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20000"/>
              </a:lnSpc>
              <a:spcBef>
                <a:spcPts val="100"/>
              </a:spcBef>
              <a:defRPr/>
            </a:pPr>
            <a:r>
              <a:rPr lang="tr-TR" altLang="tr-TR" sz="4000" b="1" dirty="0" smtClean="0">
                <a:effectLst>
                  <a:outerShdw blurRad="38100" dist="38100" dir="2700000" algn="tl">
                    <a:srgbClr val="FFFFFF"/>
                  </a:outerShdw>
                </a:effectLst>
                <a:cs typeface="Arial" panose="020B0604020202020204" pitchFamily="34" charset="0"/>
              </a:rPr>
              <a:t>HAZİRAN </a:t>
            </a:r>
            <a:r>
              <a:rPr lang="tr-TR" altLang="tr-TR" sz="4000" b="1" dirty="0" smtClean="0">
                <a:cs typeface="Arial" panose="020B0604020202020204" pitchFamily="34" charset="0"/>
              </a:rPr>
              <a:t>AYI </a:t>
            </a:r>
            <a:r>
              <a:rPr lang="tr-TR" altLang="tr-TR" sz="5400" b="1" dirty="0" smtClean="0">
                <a:cs typeface="Arial" panose="020B0604020202020204" pitchFamily="34" charset="0"/>
              </a:rPr>
              <a:t>SONUNDA</a:t>
            </a:r>
          </a:p>
          <a:p>
            <a:pPr algn="ctr" eaLnBrk="1" hangingPunct="1">
              <a:lnSpc>
                <a:spcPct val="120000"/>
              </a:lnSpc>
              <a:spcBef>
                <a:spcPts val="100"/>
              </a:spcBef>
              <a:defRPr/>
            </a:pPr>
            <a:r>
              <a:rPr lang="tr-TR" altLang="tr-TR" sz="5400" b="1" dirty="0" smtClean="0">
                <a:cs typeface="Arial" panose="020B0604020202020204" pitchFamily="34" charset="0"/>
              </a:rPr>
              <a:t>AÇIKLANACAK</a:t>
            </a:r>
            <a:endParaRPr lang="tr-TR" altLang="tr-TR" sz="5400" dirty="0" smtClean="0">
              <a:cs typeface="Arial" panose="020B0604020202020204" pitchFamily="34" charset="0"/>
            </a:endParaRPr>
          </a:p>
        </p:txBody>
      </p:sp>
      <p:sp>
        <p:nvSpPr>
          <p:cNvPr id="9" name="Yuvarlatılmış Dikdörtgen 8"/>
          <p:cNvSpPr/>
          <p:nvPr/>
        </p:nvSpPr>
        <p:spPr>
          <a:xfrm>
            <a:off x="577850" y="1943100"/>
            <a:ext cx="7959725" cy="684213"/>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tr-TR" sz="3600" b="1" dirty="0">
                <a:solidFill>
                  <a:schemeClr val="bg1"/>
                </a:solidFill>
                <a:effectLst>
                  <a:outerShdw blurRad="38100" dist="38100" dir="2700000" algn="tl">
                    <a:srgbClr val="000000">
                      <a:alpha val="43137"/>
                    </a:srgbClr>
                  </a:outerShdw>
                </a:effectLst>
              </a:rPr>
              <a:t>SINAV SONUÇLARI</a:t>
            </a:r>
          </a:p>
        </p:txBody>
      </p:sp>
      <p:sp>
        <p:nvSpPr>
          <p:cNvPr id="11" name="object 10"/>
          <p:cNvSpPr txBox="1">
            <a:spLocks/>
          </p:cNvSpPr>
          <p:nvPr/>
        </p:nvSpPr>
        <p:spPr bwMode="auto">
          <a:xfrm>
            <a:off x="241300" y="685800"/>
            <a:ext cx="8632825" cy="728663"/>
          </a:xfrm>
          <a:prstGeom prst="rect">
            <a:avLst/>
          </a:prstGeom>
          <a:solidFill>
            <a:srgbClr val="FFC000"/>
          </a:solidFill>
          <a:ln w="9525">
            <a:solidFill>
              <a:srgbClr val="FF8000"/>
            </a:solidFill>
            <a:miter lim="800000"/>
            <a:headEnd/>
            <a:tailEnd/>
          </a:ln>
        </p:spPr>
        <p:txBody>
          <a:bodyPr tIns="24765" anchor="ctr"/>
          <a:lstStyle>
            <a:lvl1pPr marL="3175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tr-TR" sz="2400" spc="-5" dirty="0" smtClean="0">
                <a:solidFill>
                  <a:schemeClr val="tx1">
                    <a:lumMod val="95000"/>
                    <a:lumOff val="5000"/>
                  </a:schemeClr>
                </a:solidFill>
                <a:latin typeface="Arial Black" panose="020B0A04020102020204" pitchFamily="34" charset="0"/>
              </a:rPr>
              <a:t>LİSELERE YERLEŞTİRME MERKEZİ SINAV</a:t>
            </a:r>
            <a:r>
              <a:rPr lang="tr-TR" sz="2400" dirty="0" smtClean="0">
                <a:solidFill>
                  <a:schemeClr val="tx1">
                    <a:lumMod val="95000"/>
                    <a:lumOff val="5000"/>
                  </a:schemeClr>
                </a:solidFill>
                <a:latin typeface="Arial Black" panose="020B0A04020102020204" pitchFamily="34" charset="0"/>
              </a:rPr>
              <a:t>I</a:t>
            </a:r>
            <a:endParaRPr lang="tr-TR" altLang="tr-TR" sz="2400" dirty="0">
              <a:solidFill>
                <a:schemeClr val="tx1">
                  <a:lumMod val="95000"/>
                  <a:lumOff val="5000"/>
                </a:schemeClr>
              </a:solidFill>
              <a:ea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6"/>
          <p:cNvSpPr txBox="1">
            <a:spLocks noChangeArrowheads="1"/>
          </p:cNvSpPr>
          <p:nvPr/>
        </p:nvSpPr>
        <p:spPr bwMode="auto">
          <a:xfrm>
            <a:off x="609600" y="3200400"/>
            <a:ext cx="788987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spcBef>
                <a:spcPct val="20000"/>
              </a:spcBef>
              <a:buChar char="•"/>
              <a:defRPr sz="3200">
                <a:solidFill>
                  <a:schemeClr val="bg1"/>
                </a:solidFill>
                <a:latin typeface="Microsoft Sans Serif" panose="020B0604020202020204" pitchFamily="34" charset="0"/>
              </a:defRPr>
            </a:lvl1pPr>
            <a:lvl2pPr marL="742950" indent="-285750">
              <a:spcBef>
                <a:spcPct val="20000"/>
              </a:spcBef>
              <a:buChar char="–"/>
              <a:defRPr sz="2800">
                <a:solidFill>
                  <a:schemeClr val="bg1"/>
                </a:solidFill>
                <a:latin typeface="Microsoft Sans Serif" panose="020B0604020202020204" pitchFamily="34" charset="0"/>
              </a:defRPr>
            </a:lvl2pPr>
            <a:lvl3pPr marL="1143000" indent="-228600">
              <a:spcBef>
                <a:spcPct val="20000"/>
              </a:spcBef>
              <a:buChar char="•"/>
              <a:defRPr sz="2400">
                <a:solidFill>
                  <a:schemeClr val="bg1"/>
                </a:solidFill>
                <a:latin typeface="Microsoft Sans Serif" panose="020B0604020202020204" pitchFamily="34" charset="0"/>
              </a:defRPr>
            </a:lvl3pPr>
            <a:lvl4pPr marL="1600200" indent="-228600">
              <a:spcBef>
                <a:spcPct val="20000"/>
              </a:spcBef>
              <a:buChar char="–"/>
              <a:defRPr sz="2000">
                <a:solidFill>
                  <a:schemeClr val="bg1"/>
                </a:solidFill>
                <a:latin typeface="Microsoft Sans Serif" panose="020B0604020202020204" pitchFamily="34" charset="0"/>
              </a:defRPr>
            </a:lvl4pPr>
            <a:lvl5pPr marL="2057400" indent="-228600">
              <a:spcBef>
                <a:spcPct val="20000"/>
              </a:spcBef>
              <a:buChar char="»"/>
              <a:defRPr sz="2000">
                <a:solidFill>
                  <a:schemeClr val="bg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9pPr>
          </a:lstStyle>
          <a:p>
            <a:pPr algn="ctr" eaLnBrk="1" hangingPunct="1">
              <a:spcBef>
                <a:spcPts val="100"/>
              </a:spcBef>
              <a:buClr>
                <a:srgbClr val="FF3399"/>
              </a:buClr>
              <a:buFontTx/>
              <a:buNone/>
            </a:pPr>
            <a:r>
              <a:rPr lang="tr-TR" altLang="tr-TR" sz="2800">
                <a:solidFill>
                  <a:schemeClr val="tx1"/>
                </a:solidFill>
                <a:latin typeface="Times New Roman" panose="02020603050405020304" pitchFamily="18" charset="0"/>
                <a:cs typeface="Times New Roman" panose="02020603050405020304" pitchFamily="18" charset="0"/>
              </a:rPr>
              <a:t>Sınavla öğrenci alan liselere giremeyenler, evlerine en  yakın  okulları tercih edebilirler. (</a:t>
            </a:r>
            <a:r>
              <a:rPr lang="tr-TR" altLang="tr-TR" sz="2400">
                <a:solidFill>
                  <a:schemeClr val="tx1"/>
                </a:solidFill>
                <a:latin typeface="Times New Roman" panose="02020603050405020304" pitchFamily="18" charset="0"/>
                <a:cs typeface="Times New Roman" panose="02020603050405020304" pitchFamily="18" charset="0"/>
              </a:rPr>
              <a:t>Mahalli Yerleştirme)</a:t>
            </a:r>
          </a:p>
          <a:p>
            <a:pPr algn="ctr" eaLnBrk="1" hangingPunct="1">
              <a:spcBef>
                <a:spcPts val="50"/>
              </a:spcBef>
              <a:buClr>
                <a:srgbClr val="FF3399"/>
              </a:buClr>
              <a:buFontTx/>
              <a:buNone/>
            </a:pPr>
            <a:endParaRPr lang="tr-TR" altLang="tr-TR" sz="2400">
              <a:solidFill>
                <a:schemeClr val="tx1"/>
              </a:solidFill>
              <a:latin typeface="Times New Roman" panose="02020603050405020304" pitchFamily="18" charset="0"/>
              <a:cs typeface="Times New Roman" panose="02020603050405020304" pitchFamily="18" charset="0"/>
            </a:endParaRPr>
          </a:p>
        </p:txBody>
      </p:sp>
      <p:sp>
        <p:nvSpPr>
          <p:cNvPr id="22531" name="object 10"/>
          <p:cNvSpPr>
            <a:spLocks noGrp="1"/>
          </p:cNvSpPr>
          <p:nvPr>
            <p:ph type="title"/>
          </p:nvPr>
        </p:nvSpPr>
        <p:spPr>
          <a:xfrm>
            <a:off x="52388" y="304800"/>
            <a:ext cx="9002712" cy="1344613"/>
          </a:xfrm>
          <a:solidFill>
            <a:srgbClr val="FFC000"/>
          </a:solidFill>
          <a:ln>
            <a:solidFill>
              <a:srgbClr val="FF8000"/>
            </a:solidFill>
            <a:miter lim="800000"/>
            <a:headEnd/>
            <a:tailEnd/>
          </a:ln>
        </p:spPr>
        <p:txBody>
          <a:bodyPr tIns="24765"/>
          <a:lstStyle/>
          <a:p>
            <a:pPr marL="317500" algn="ctr" eaLnBrk="1" hangingPunct="1">
              <a:spcBef>
                <a:spcPts val="200"/>
              </a:spcBef>
            </a:pPr>
            <a:r>
              <a:rPr lang="tr-TR" altLang="tr-TR" smtClean="0">
                <a:solidFill>
                  <a:srgbClr val="000000"/>
                </a:solidFill>
                <a:latin typeface="Calibri" panose="020F0502020204030204" pitchFamily="34" charset="0"/>
                <a:ea typeface="Comic Sans MS" panose="030F0702030302020204" pitchFamily="66" charset="0"/>
                <a:cs typeface="Comic Sans MS" panose="030F0702030302020204" pitchFamily="66" charset="0"/>
              </a:rPr>
              <a:t>SINAVA GİRMEYENLER NE OLACAK?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p:cNvSpPr>
            <a:spLocks noGrp="1"/>
          </p:cNvSpPr>
          <p:nvPr>
            <p:ph type="title"/>
          </p:nvPr>
        </p:nvSpPr>
        <p:spPr>
          <a:xfrm>
            <a:off x="0" y="4495800"/>
            <a:ext cx="9144000" cy="1524000"/>
          </a:xfrm>
        </p:spPr>
        <p:txBody>
          <a:bodyPr/>
          <a:lstStyle/>
          <a:p>
            <a:pPr algn="ctr" eaLnBrk="1" hangingPunct="1"/>
            <a:r>
              <a:rPr lang="tr-TR" altLang="tr-TR" smtClean="0">
                <a:latin typeface="Times New Roman" panose="02020603050405020304" pitchFamily="18" charset="0"/>
                <a:cs typeface="Times New Roman" panose="02020603050405020304" pitchFamily="18" charset="0"/>
              </a:rPr>
              <a:t/>
            </a:r>
            <a:br>
              <a:rPr lang="tr-TR" altLang="tr-TR" smtClean="0">
                <a:latin typeface="Times New Roman" panose="02020603050405020304" pitchFamily="18" charset="0"/>
                <a:cs typeface="Times New Roman" panose="02020603050405020304" pitchFamily="18" charset="0"/>
              </a:rPr>
            </a:br>
            <a:endParaRPr lang="tr-TR" altLang="tr-TR" smtClean="0"/>
          </a:p>
        </p:txBody>
      </p:sp>
      <p:pic>
        <p:nvPicPr>
          <p:cNvPr id="23555" name="Resim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31975"/>
            <a:ext cx="9144000" cy="251142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object 6"/>
          <p:cNvSpPr txBox="1">
            <a:spLocks noChangeArrowheads="1"/>
          </p:cNvSpPr>
          <p:nvPr/>
        </p:nvSpPr>
        <p:spPr bwMode="auto">
          <a:xfrm>
            <a:off x="403225" y="1905000"/>
            <a:ext cx="87407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0965"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ts val="800"/>
              </a:spcBef>
              <a:defRPr/>
            </a:pPr>
            <a:r>
              <a:rPr lang="tr-TR" altLang="tr-TR" sz="2800" b="1" dirty="0" smtClean="0"/>
              <a:t>Sınavsız öğrenci alacak olan okullar</a:t>
            </a:r>
          </a:p>
          <a:p>
            <a:pPr algn="just" eaLnBrk="1" hangingPunct="1">
              <a:spcBef>
                <a:spcPts val="800"/>
              </a:spcBef>
              <a:defRPr/>
            </a:pPr>
            <a:r>
              <a:rPr lang="tr-TR" altLang="tr-TR" sz="2800" b="1" dirty="0" smtClean="0"/>
              <a:t> (Sınavla alan dışında kalan tüm okullar )</a:t>
            </a:r>
          </a:p>
          <a:p>
            <a:pPr marL="469900" indent="-457200" algn="just" eaLnBrk="1" hangingPunct="1">
              <a:spcBef>
                <a:spcPts val="738"/>
              </a:spcBef>
              <a:buFont typeface="Wingdings" panose="05000000000000000000" pitchFamily="2" charset="2"/>
              <a:buChar char="v"/>
              <a:defRPr/>
            </a:pPr>
            <a:r>
              <a:rPr lang="tr-TR" altLang="tr-TR" sz="2800" b="1" dirty="0" smtClean="0">
                <a:solidFill>
                  <a:srgbClr val="C00000"/>
                </a:solidFill>
              </a:rPr>
              <a:t>Anadolu Liseleri </a:t>
            </a:r>
          </a:p>
          <a:p>
            <a:pPr marL="469900" indent="-457200" algn="just" eaLnBrk="1" hangingPunct="1">
              <a:spcBef>
                <a:spcPts val="738"/>
              </a:spcBef>
              <a:buFont typeface="Wingdings" panose="05000000000000000000" pitchFamily="2" charset="2"/>
              <a:buChar char="v"/>
              <a:defRPr/>
            </a:pPr>
            <a:r>
              <a:rPr lang="tr-TR" altLang="tr-TR" sz="2800" b="1" dirty="0" smtClean="0">
                <a:solidFill>
                  <a:srgbClr val="C00000"/>
                </a:solidFill>
              </a:rPr>
              <a:t>Mesleki ve Teknik Anadolu Liseleri</a:t>
            </a:r>
          </a:p>
          <a:p>
            <a:pPr marL="469900" indent="-457200" algn="just" eaLnBrk="1" hangingPunct="1">
              <a:spcBef>
                <a:spcPts val="750"/>
              </a:spcBef>
              <a:buFont typeface="Wingdings" panose="05000000000000000000" pitchFamily="2" charset="2"/>
              <a:buChar char="v"/>
              <a:defRPr/>
            </a:pPr>
            <a:r>
              <a:rPr lang="tr-TR" altLang="tr-TR" sz="2800" b="1" dirty="0" smtClean="0">
                <a:solidFill>
                  <a:srgbClr val="C00000"/>
                </a:solidFill>
              </a:rPr>
              <a:t>Anadolu İmam Hatip Liseleri</a:t>
            </a:r>
          </a:p>
          <a:p>
            <a:pPr marL="469900" indent="-457200" algn="just" eaLnBrk="1" hangingPunct="1">
              <a:spcBef>
                <a:spcPts val="750"/>
              </a:spcBef>
              <a:buFont typeface="Wingdings" panose="05000000000000000000" pitchFamily="2" charset="2"/>
              <a:buChar char="v"/>
              <a:defRPr/>
            </a:pPr>
            <a:r>
              <a:rPr lang="tr-TR" altLang="tr-TR" sz="2800" b="1" dirty="0" smtClean="0">
                <a:solidFill>
                  <a:srgbClr val="C00000"/>
                </a:solidFill>
              </a:rPr>
              <a:t>Çok Programlı Anadolu Liseleri</a:t>
            </a:r>
          </a:p>
          <a:p>
            <a:pPr algn="just" eaLnBrk="1" hangingPunct="1">
              <a:spcBef>
                <a:spcPts val="750"/>
              </a:spcBef>
              <a:defRPr/>
            </a:pPr>
            <a:endParaRPr lang="tr-TR" altLang="tr-TR" sz="2800" b="1" dirty="0" smtClean="0">
              <a:solidFill>
                <a:srgbClr val="C00000"/>
              </a:solidFill>
            </a:endParaRPr>
          </a:p>
          <a:p>
            <a:pPr algn="ctr" eaLnBrk="1" hangingPunct="1">
              <a:spcBef>
                <a:spcPts val="50"/>
              </a:spcBef>
              <a:defRPr/>
            </a:pPr>
            <a:endParaRPr lang="tr-TR" altLang="tr-TR" sz="1600" dirty="0" smtClean="0">
              <a:cs typeface="Times New Roman" panose="02020603050405020304" pitchFamily="18" charset="0"/>
            </a:endParaRPr>
          </a:p>
          <a:p>
            <a:pPr algn="just" eaLnBrk="1" hangingPunct="1">
              <a:buFont typeface="Wingdings" panose="05000000000000000000" pitchFamily="2" charset="2"/>
              <a:buChar char="Ø"/>
              <a:defRPr/>
            </a:pPr>
            <a:r>
              <a:rPr lang="tr-TR" altLang="tr-TR" sz="2800" b="1" dirty="0" smtClean="0">
                <a:solidFill>
                  <a:srgbClr val="FF0000"/>
                </a:solidFill>
              </a:rPr>
              <a:t>Güzel Sanatlar ve Spor Liseleri</a:t>
            </a:r>
            <a:endParaRPr lang="tr-TR" altLang="tr-TR" sz="2800" dirty="0" smtClean="0"/>
          </a:p>
        </p:txBody>
      </p:sp>
      <p:sp>
        <p:nvSpPr>
          <p:cNvPr id="24579" name="object 10"/>
          <p:cNvSpPr txBox="1">
            <a:spLocks/>
          </p:cNvSpPr>
          <p:nvPr/>
        </p:nvSpPr>
        <p:spPr bwMode="auto">
          <a:xfrm>
            <a:off x="403225" y="869950"/>
            <a:ext cx="8434388" cy="727075"/>
          </a:xfrm>
          <a:prstGeom prst="rect">
            <a:avLst/>
          </a:prstGeom>
          <a:solidFill>
            <a:srgbClr val="FFC000"/>
          </a:solidFill>
          <a:ln w="9525">
            <a:solidFill>
              <a:srgbClr val="FF8000"/>
            </a:solidFill>
            <a:miter lim="800000"/>
            <a:headEnd/>
            <a:tailEnd/>
          </a:ln>
        </p:spPr>
        <p:txBody>
          <a:bodyPr tIns="24765"/>
          <a:lstStyle>
            <a:lvl1pPr marL="317500" defTabSz="685800">
              <a:spcBef>
                <a:spcPct val="20000"/>
              </a:spcBef>
              <a:buChar char="•"/>
              <a:defRPr sz="3200">
                <a:solidFill>
                  <a:schemeClr val="bg1"/>
                </a:solidFill>
                <a:latin typeface="Microsoft Sans Serif" panose="020B0604020202020204" pitchFamily="34" charset="0"/>
              </a:defRPr>
            </a:lvl1pPr>
            <a:lvl2pPr marL="742950" indent="-285750" defTabSz="685800">
              <a:spcBef>
                <a:spcPct val="20000"/>
              </a:spcBef>
              <a:buChar char="–"/>
              <a:defRPr sz="2800">
                <a:solidFill>
                  <a:schemeClr val="bg1"/>
                </a:solidFill>
                <a:latin typeface="Microsoft Sans Serif" panose="020B0604020202020204" pitchFamily="34" charset="0"/>
              </a:defRPr>
            </a:lvl2pPr>
            <a:lvl3pPr marL="1143000" indent="-228600" defTabSz="685800">
              <a:spcBef>
                <a:spcPct val="20000"/>
              </a:spcBef>
              <a:buChar char="•"/>
              <a:defRPr sz="2400">
                <a:solidFill>
                  <a:schemeClr val="bg1"/>
                </a:solidFill>
                <a:latin typeface="Microsoft Sans Serif" panose="020B0604020202020204" pitchFamily="34" charset="0"/>
              </a:defRPr>
            </a:lvl3pPr>
            <a:lvl4pPr marL="1600200" indent="-228600" defTabSz="685800">
              <a:spcBef>
                <a:spcPct val="20000"/>
              </a:spcBef>
              <a:buChar char="–"/>
              <a:defRPr sz="2000">
                <a:solidFill>
                  <a:schemeClr val="bg1"/>
                </a:solidFill>
                <a:latin typeface="Microsoft Sans Serif" panose="020B0604020202020204" pitchFamily="34" charset="0"/>
              </a:defRPr>
            </a:lvl4pPr>
            <a:lvl5pPr marL="2057400" indent="-228600" defTabSz="685800">
              <a:spcBef>
                <a:spcPct val="20000"/>
              </a:spcBef>
              <a:buChar char="»"/>
              <a:defRPr sz="2000">
                <a:solidFill>
                  <a:schemeClr val="bg1"/>
                </a:solidFill>
                <a:latin typeface="Microsoft Sans Serif" panose="020B0604020202020204" pitchFamily="34" charset="0"/>
              </a:defRPr>
            </a:lvl5pPr>
            <a:lvl6pPr marL="2514600" indent="-228600" defTabSz="685800" eaLnBrk="0" fontAlgn="base" hangingPunct="0">
              <a:spcBef>
                <a:spcPct val="20000"/>
              </a:spcBef>
              <a:spcAft>
                <a:spcPct val="0"/>
              </a:spcAft>
              <a:buChar char="»"/>
              <a:defRPr sz="2000">
                <a:solidFill>
                  <a:schemeClr val="bg1"/>
                </a:solidFill>
                <a:latin typeface="Microsoft Sans Serif" panose="020B0604020202020204" pitchFamily="34" charset="0"/>
              </a:defRPr>
            </a:lvl6pPr>
            <a:lvl7pPr marL="2971800" indent="-228600" defTabSz="685800" eaLnBrk="0" fontAlgn="base" hangingPunct="0">
              <a:spcBef>
                <a:spcPct val="20000"/>
              </a:spcBef>
              <a:spcAft>
                <a:spcPct val="0"/>
              </a:spcAft>
              <a:buChar char="»"/>
              <a:defRPr sz="2000">
                <a:solidFill>
                  <a:schemeClr val="bg1"/>
                </a:solidFill>
                <a:latin typeface="Microsoft Sans Serif" panose="020B0604020202020204" pitchFamily="34" charset="0"/>
              </a:defRPr>
            </a:lvl7pPr>
            <a:lvl8pPr marL="3429000" indent="-228600" defTabSz="685800" eaLnBrk="0" fontAlgn="base" hangingPunct="0">
              <a:spcBef>
                <a:spcPct val="20000"/>
              </a:spcBef>
              <a:spcAft>
                <a:spcPct val="0"/>
              </a:spcAft>
              <a:buChar char="»"/>
              <a:defRPr sz="2000">
                <a:solidFill>
                  <a:schemeClr val="bg1"/>
                </a:solidFill>
                <a:latin typeface="Microsoft Sans Serif" panose="020B0604020202020204" pitchFamily="34" charset="0"/>
              </a:defRPr>
            </a:lvl8pPr>
            <a:lvl9pPr marL="3886200" indent="-228600" defTabSz="685800" eaLnBrk="0" fontAlgn="base" hangingPunct="0">
              <a:spcBef>
                <a:spcPct val="20000"/>
              </a:spcBef>
              <a:spcAft>
                <a:spcPct val="0"/>
              </a:spcAft>
              <a:buChar char="»"/>
              <a:defRPr sz="2000">
                <a:solidFill>
                  <a:schemeClr val="bg1"/>
                </a:solidFill>
                <a:latin typeface="Microsoft Sans Serif" panose="020B0604020202020204" pitchFamily="34" charset="0"/>
              </a:defRPr>
            </a:lvl9pPr>
          </a:lstStyle>
          <a:p>
            <a:pPr algn="ctr" eaLnBrk="1" hangingPunct="1">
              <a:lnSpc>
                <a:spcPct val="90000"/>
              </a:lnSpc>
              <a:spcBef>
                <a:spcPts val="200"/>
              </a:spcBef>
              <a:buFontTx/>
              <a:buNone/>
            </a:pPr>
            <a:r>
              <a:rPr lang="tr-TR" altLang="tr-TR">
                <a:solidFill>
                  <a:srgbClr val="000000"/>
                </a:solidFill>
                <a:latin typeface="Calibri" panose="020F0502020204030204" pitchFamily="34" charset="0"/>
                <a:cs typeface="Arial" panose="020B0604020202020204" pitchFamily="34" charset="0"/>
              </a:rPr>
              <a:t>SINAVA GİRMEYENLER NE OLACAK?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6"/>
          <p:cNvSpPr>
            <a:spLocks noChangeArrowheads="1"/>
          </p:cNvSpPr>
          <p:nvPr/>
        </p:nvSpPr>
        <p:spPr bwMode="auto">
          <a:xfrm>
            <a:off x="8096250" y="250825"/>
            <a:ext cx="623888" cy="8874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bg1"/>
                </a:solidFill>
                <a:latin typeface="Microsoft Sans Serif" panose="020B0604020202020204" pitchFamily="34" charset="0"/>
              </a:defRPr>
            </a:lvl1pPr>
            <a:lvl2pPr marL="742950" indent="-285750">
              <a:spcBef>
                <a:spcPct val="20000"/>
              </a:spcBef>
              <a:buChar char="–"/>
              <a:defRPr sz="2800">
                <a:solidFill>
                  <a:schemeClr val="bg1"/>
                </a:solidFill>
                <a:latin typeface="Microsoft Sans Serif" panose="020B0604020202020204" pitchFamily="34" charset="0"/>
              </a:defRPr>
            </a:lvl2pPr>
            <a:lvl3pPr marL="1143000" indent="-228600">
              <a:spcBef>
                <a:spcPct val="20000"/>
              </a:spcBef>
              <a:buChar char="•"/>
              <a:defRPr sz="2400">
                <a:solidFill>
                  <a:schemeClr val="bg1"/>
                </a:solidFill>
                <a:latin typeface="Microsoft Sans Serif" panose="020B0604020202020204" pitchFamily="34" charset="0"/>
              </a:defRPr>
            </a:lvl3pPr>
            <a:lvl4pPr marL="1600200" indent="-228600">
              <a:spcBef>
                <a:spcPct val="20000"/>
              </a:spcBef>
              <a:buChar char="–"/>
              <a:defRPr sz="2000">
                <a:solidFill>
                  <a:schemeClr val="bg1"/>
                </a:solidFill>
                <a:latin typeface="Microsoft Sans Serif" panose="020B0604020202020204" pitchFamily="34" charset="0"/>
              </a:defRPr>
            </a:lvl4pPr>
            <a:lvl5pPr marL="2057400" indent="-228600">
              <a:spcBef>
                <a:spcPct val="20000"/>
              </a:spcBef>
              <a:buChar char="»"/>
              <a:defRPr sz="2000">
                <a:solidFill>
                  <a:schemeClr val="bg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9pPr>
          </a:lstStyle>
          <a:p>
            <a:pPr algn="ctr" eaLnBrk="1" hangingPunct="1">
              <a:spcBef>
                <a:spcPct val="0"/>
              </a:spcBef>
              <a:buFontTx/>
              <a:buNone/>
            </a:pPr>
            <a:endParaRPr lang="tr-TR" altLang="tr-TR" sz="2400">
              <a:solidFill>
                <a:schemeClr val="tx1"/>
              </a:solidFill>
              <a:latin typeface="Calibri" panose="020F0502020204030204" pitchFamily="34" charset="0"/>
              <a:cs typeface="Arial" panose="020B0604020202020204" pitchFamily="34" charset="0"/>
            </a:endParaRPr>
          </a:p>
        </p:txBody>
      </p:sp>
      <p:sp>
        <p:nvSpPr>
          <p:cNvPr id="8" name="object 8"/>
          <p:cNvSpPr txBox="1"/>
          <p:nvPr/>
        </p:nvSpPr>
        <p:spPr>
          <a:xfrm>
            <a:off x="0" y="1600200"/>
            <a:ext cx="9144000" cy="3108325"/>
          </a:xfrm>
          <a:prstGeom prst="roundRect">
            <a:avLst/>
          </a:prstGeom>
          <a:solidFill>
            <a:srgbClr val="FF0000"/>
          </a:solidFill>
          <a:ln>
            <a:noFill/>
          </a:ln>
        </p:spPr>
        <p:style>
          <a:lnRef idx="1">
            <a:schemeClr val="accent1"/>
          </a:lnRef>
          <a:fillRef idx="2">
            <a:schemeClr val="accent1"/>
          </a:fillRef>
          <a:effectRef idx="1">
            <a:schemeClr val="accent1"/>
          </a:effectRef>
          <a:fontRef idx="minor">
            <a:schemeClr val="dk1"/>
          </a:fontRef>
        </p:style>
        <p:txBody>
          <a:bodyPr lIns="0" tIns="12700" rIns="0" bIns="0">
            <a:spAutoFit/>
          </a:bodyPr>
          <a:lstStyle>
            <a:lvl1pPr marL="6842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spcBef>
                <a:spcPts val="100"/>
              </a:spcBef>
              <a:defRPr/>
            </a:pPr>
            <a:r>
              <a:rPr lang="tr-TR" altLang="tr-TR" sz="4000" b="1" dirty="0">
                <a:latin typeface="Arial Black" panose="020B0A04020102020204" pitchFamily="34" charset="0"/>
              </a:rPr>
              <a:t>LİSELERE  </a:t>
            </a:r>
          </a:p>
          <a:p>
            <a:pPr algn="ctr" eaLnBrk="1" hangingPunct="1">
              <a:lnSpc>
                <a:spcPct val="150000"/>
              </a:lnSpc>
              <a:spcBef>
                <a:spcPts val="100"/>
              </a:spcBef>
              <a:defRPr/>
            </a:pPr>
            <a:r>
              <a:rPr lang="tr-TR" altLang="tr-TR" sz="4000" b="1" dirty="0">
                <a:latin typeface="Arial Black" panose="020B0A04020102020204" pitchFamily="34" charset="0"/>
              </a:rPr>
              <a:t>YERLEŞTİRME İŞLEMİ</a:t>
            </a:r>
          </a:p>
          <a:p>
            <a:pPr algn="ctr" eaLnBrk="1" hangingPunct="1">
              <a:lnSpc>
                <a:spcPct val="150000"/>
              </a:lnSpc>
              <a:spcBef>
                <a:spcPts val="100"/>
              </a:spcBef>
              <a:defRPr/>
            </a:pPr>
            <a:r>
              <a:rPr lang="tr-TR" altLang="tr-TR" sz="4000" b="1" dirty="0">
                <a:latin typeface="Arial Black" panose="020B0A04020102020204" pitchFamily="34" charset="0"/>
              </a:rPr>
              <a:t>NASIL YAPILACAK?</a:t>
            </a:r>
            <a:endParaRPr lang="tr-TR" altLang="tr-TR" sz="4000"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p:cNvSpPr txBox="1"/>
          <p:nvPr/>
        </p:nvSpPr>
        <p:spPr>
          <a:xfrm>
            <a:off x="304800" y="1447800"/>
            <a:ext cx="8534400" cy="3924300"/>
          </a:xfrm>
          <a:prstGeom prst="roundRect">
            <a:avLst/>
          </a:prstGeom>
          <a:solidFill>
            <a:srgbClr val="FF97CB"/>
          </a:solidFill>
          <a:ln>
            <a:noFill/>
          </a:ln>
        </p:spPr>
        <p:style>
          <a:lnRef idx="1">
            <a:schemeClr val="accent1"/>
          </a:lnRef>
          <a:fillRef idx="2">
            <a:schemeClr val="accent1"/>
          </a:fillRef>
          <a:effectRef idx="1">
            <a:schemeClr val="accent1"/>
          </a:effectRef>
          <a:fontRef idx="minor">
            <a:schemeClr val="dk1"/>
          </a:fontRef>
        </p:style>
        <p:txBody>
          <a:bodyPr lIns="0" tIns="12700" rIns="0" bIns="0">
            <a:spAutoFit/>
          </a:bodyPr>
          <a:lstStyle>
            <a:lvl1pPr marL="34925">
              <a:tabLst>
                <a:tab pos="3005138" algn="l"/>
              </a:tabLst>
              <a:defRPr>
                <a:solidFill>
                  <a:schemeClr val="tx1"/>
                </a:solidFill>
                <a:latin typeface="Calibri" panose="020F0502020204030204" pitchFamily="34" charset="0"/>
                <a:cs typeface="Arial" panose="020B0604020202020204" pitchFamily="34" charset="0"/>
              </a:defRPr>
            </a:lvl1pPr>
            <a:lvl2pPr marL="742950" indent="-285750">
              <a:tabLst>
                <a:tab pos="3005138" algn="l"/>
              </a:tabLst>
              <a:defRPr>
                <a:solidFill>
                  <a:schemeClr val="tx1"/>
                </a:solidFill>
                <a:latin typeface="Calibri" panose="020F0502020204030204" pitchFamily="34" charset="0"/>
                <a:cs typeface="Arial" panose="020B0604020202020204" pitchFamily="34" charset="0"/>
              </a:defRPr>
            </a:lvl2pPr>
            <a:lvl3pPr marL="1143000" indent="-228600">
              <a:tabLst>
                <a:tab pos="3005138" algn="l"/>
              </a:tabLst>
              <a:defRPr>
                <a:solidFill>
                  <a:schemeClr val="tx1"/>
                </a:solidFill>
                <a:latin typeface="Calibri" panose="020F0502020204030204" pitchFamily="34" charset="0"/>
                <a:cs typeface="Arial" panose="020B0604020202020204" pitchFamily="34" charset="0"/>
              </a:defRPr>
            </a:lvl3pPr>
            <a:lvl4pPr marL="1600200" indent="-228600">
              <a:tabLst>
                <a:tab pos="3005138" algn="l"/>
              </a:tabLst>
              <a:defRPr>
                <a:solidFill>
                  <a:schemeClr val="tx1"/>
                </a:solidFill>
                <a:latin typeface="Calibri" panose="020F0502020204030204" pitchFamily="34" charset="0"/>
                <a:cs typeface="Arial" panose="020B0604020202020204" pitchFamily="34" charset="0"/>
              </a:defRPr>
            </a:lvl4pPr>
            <a:lvl5pPr marL="2057400" indent="-228600">
              <a:tabLst>
                <a:tab pos="300513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00513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00513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00513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005138" algn="l"/>
              </a:tabLs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spcBef>
                <a:spcPts val="100"/>
              </a:spcBef>
              <a:buClr>
                <a:srgbClr val="FF0000"/>
              </a:buClr>
              <a:defRPr/>
            </a:pPr>
            <a:endParaRPr lang="tr-TR" altLang="tr-TR" sz="1600" dirty="0" smtClean="0">
              <a:latin typeface="Times New Roman" panose="02020603050405020304" pitchFamily="18" charset="0"/>
              <a:ea typeface="Franklin Gothic Medium" panose="020B0603020102020204" pitchFamily="34" charset="0"/>
              <a:cs typeface="Times New Roman" panose="02020603050405020304" pitchFamily="18" charset="0"/>
            </a:endParaRPr>
          </a:p>
          <a:p>
            <a:pPr algn="just" eaLnBrk="1" hangingPunct="1">
              <a:lnSpc>
                <a:spcPct val="80000"/>
              </a:lnSpc>
              <a:spcBef>
                <a:spcPts val="100"/>
              </a:spcBef>
              <a:buClr>
                <a:srgbClr val="FF0000"/>
              </a:buClr>
              <a:buFont typeface="Wingdings" panose="05000000000000000000" pitchFamily="2" charset="2"/>
              <a:buChar char="v"/>
              <a:defRPr/>
            </a:pPr>
            <a:r>
              <a:rPr lang="tr-TR" altLang="tr-TR" sz="3000" dirty="0" smtClean="0">
                <a:latin typeface="Times New Roman" panose="02020603050405020304" pitchFamily="18" charset="0"/>
                <a:ea typeface="Franklin Gothic Medium" panose="020B0603020102020204" pitchFamily="34" charset="0"/>
                <a:cs typeface="Times New Roman" panose="02020603050405020304" pitchFamily="18" charset="0"/>
              </a:rPr>
              <a:t>Öğrenciler </a:t>
            </a:r>
            <a:r>
              <a:rPr lang="tr-TR" altLang="tr-TR" sz="3000" b="1" dirty="0" smtClean="0">
                <a:latin typeface="Times New Roman" panose="02020603050405020304" pitchFamily="18" charset="0"/>
                <a:ea typeface="Franklin Gothic Medium" panose="020B0603020102020204" pitchFamily="34" charset="0"/>
                <a:cs typeface="Times New Roman" panose="02020603050405020304" pitchFamily="18" charset="0"/>
              </a:rPr>
              <a:t>en az 2, en fazla 5 </a:t>
            </a:r>
            <a:r>
              <a:rPr lang="tr-TR" altLang="tr-TR" sz="3000" dirty="0" smtClean="0">
                <a:latin typeface="Times New Roman" panose="02020603050405020304" pitchFamily="18" charset="0"/>
                <a:ea typeface="Franklin Gothic Medium" panose="020B0603020102020204" pitchFamily="34" charset="0"/>
                <a:cs typeface="Times New Roman" panose="02020603050405020304" pitchFamily="18" charset="0"/>
              </a:rPr>
              <a:t>tercih yapacak. Öğrenciler kendilerine sunulan 5 tercih dışında gitmek istediği okul türüne göre il içindeki diğer pansiyonlu okulları da tercih edebilecek. Öğrenciler, kesinlikle tercih etmediği bir okul türüne yerleştirilmeyecek.</a:t>
            </a:r>
          </a:p>
          <a:p>
            <a:pPr algn="just" eaLnBrk="1" hangingPunct="1">
              <a:lnSpc>
                <a:spcPct val="80000"/>
              </a:lnSpc>
              <a:buClr>
                <a:srgbClr val="FF0000"/>
              </a:buClr>
              <a:buFont typeface="Wingdings" panose="05000000000000000000" pitchFamily="2" charset="2"/>
              <a:buChar char="v"/>
              <a:defRPr/>
            </a:pPr>
            <a:r>
              <a:rPr lang="tr-TR" altLang="tr-TR" sz="3000" dirty="0" smtClean="0">
                <a:latin typeface="Times New Roman" panose="02020603050405020304" pitchFamily="18" charset="0"/>
                <a:ea typeface="Franklin Gothic Medium" panose="020B0603020102020204" pitchFamily="34" charset="0"/>
                <a:cs typeface="Times New Roman" panose="02020603050405020304" pitchFamily="18" charset="0"/>
              </a:rPr>
              <a:t>Tercih işlemi </a:t>
            </a:r>
            <a:r>
              <a:rPr lang="tr-TR" altLang="tr-TR" sz="3000" b="1" dirty="0" smtClean="0">
                <a:latin typeface="Times New Roman" panose="02020603050405020304" pitchFamily="18" charset="0"/>
                <a:ea typeface="Franklin Gothic Medium" panose="020B0603020102020204" pitchFamily="34" charset="0"/>
                <a:cs typeface="Times New Roman" panose="02020603050405020304" pitchFamily="18" charset="0"/>
              </a:rPr>
              <a:t>E-okul </a:t>
            </a:r>
            <a:r>
              <a:rPr lang="tr-TR" altLang="tr-TR" sz="3000" dirty="0" smtClean="0">
                <a:latin typeface="Times New Roman" panose="02020603050405020304" pitchFamily="18" charset="0"/>
                <a:ea typeface="Franklin Gothic Medium" panose="020B0603020102020204" pitchFamily="34" charset="0"/>
                <a:cs typeface="Times New Roman" panose="02020603050405020304" pitchFamily="18" charset="0"/>
              </a:rPr>
              <a:t>üzerinden  yapılacaktır.</a:t>
            </a:r>
          </a:p>
          <a:p>
            <a:pPr algn="just" eaLnBrk="1" hangingPunct="1">
              <a:lnSpc>
                <a:spcPct val="80000"/>
              </a:lnSpc>
              <a:buClr>
                <a:srgbClr val="FF0000"/>
              </a:buClr>
              <a:buFont typeface="Wingdings" panose="05000000000000000000" pitchFamily="2" charset="2"/>
              <a:buChar char="v"/>
              <a:defRPr/>
            </a:pPr>
            <a:r>
              <a:rPr lang="tr-TR" altLang="tr-TR" sz="3000" dirty="0" smtClean="0">
                <a:latin typeface="Times New Roman" panose="02020603050405020304" pitchFamily="18" charset="0"/>
                <a:ea typeface="Franklin Gothic Medium" panose="020B0603020102020204" pitchFamily="34" charset="0"/>
              </a:rPr>
              <a:t>Sınava giren öğrenciler, girmeyen öğrenciler ile aynı zamanda okul tercihi yapacak.</a:t>
            </a:r>
          </a:p>
        </p:txBody>
      </p:sp>
      <p:sp>
        <p:nvSpPr>
          <p:cNvPr id="5" name="Yuvarlatılmış Dikdörtgen 4"/>
          <p:cNvSpPr/>
          <p:nvPr/>
        </p:nvSpPr>
        <p:spPr>
          <a:xfrm>
            <a:off x="0" y="457200"/>
            <a:ext cx="91440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3600" b="1" dirty="0">
                <a:solidFill>
                  <a:schemeClr val="bg1"/>
                </a:solidFill>
              </a:rPr>
              <a:t>TERCİH İŞLEMLERİ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11559" y="2204864"/>
            <a:ext cx="8086353" cy="43927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ctr">
              <a:lnSpc>
                <a:spcPct val="80000"/>
              </a:lnSpc>
              <a:buFontTx/>
              <a:buNone/>
            </a:pPr>
            <a:endParaRPr lang="tr-TR" altLang="tr-TR" sz="1600" b="1" dirty="0" smtClean="0">
              <a:solidFill>
                <a:srgbClr val="FF0000"/>
              </a:solidFill>
              <a:latin typeface="Calibri" panose="020F0502020204030204" pitchFamily="34" charset="0"/>
              <a:cs typeface="Calibri" panose="020F0502020204030204" pitchFamily="34" charset="0"/>
            </a:endParaRPr>
          </a:p>
          <a:p>
            <a:pPr>
              <a:lnSpc>
                <a:spcPct val="150000"/>
              </a:lnSpc>
              <a:buFont typeface="Wingdings" pitchFamily="2" charset="2"/>
              <a:buChar char="q"/>
            </a:pPr>
            <a:r>
              <a:rPr lang="tr-TR" altLang="tr-TR" dirty="0" smtClean="0">
                <a:latin typeface="Calibri" panose="020F0502020204030204" pitchFamily="34" charset="0"/>
                <a:cs typeface="Calibri" panose="020F0502020204030204" pitchFamily="34" charset="0"/>
              </a:rPr>
              <a:t>Resmi Fen Liselerine, </a:t>
            </a:r>
          </a:p>
          <a:p>
            <a:pPr>
              <a:lnSpc>
                <a:spcPct val="150000"/>
              </a:lnSpc>
              <a:buFont typeface="Wingdings" pitchFamily="2" charset="2"/>
              <a:buChar char="q"/>
            </a:pPr>
            <a:r>
              <a:rPr lang="tr-TR" altLang="tr-TR" dirty="0" smtClean="0">
                <a:latin typeface="Calibri" panose="020F0502020204030204" pitchFamily="34" charset="0"/>
                <a:cs typeface="Calibri" panose="020F0502020204030204" pitchFamily="34" charset="0"/>
              </a:rPr>
              <a:t>Özel Fen Liselerine,</a:t>
            </a:r>
          </a:p>
          <a:p>
            <a:pPr>
              <a:lnSpc>
                <a:spcPct val="150000"/>
              </a:lnSpc>
              <a:buFont typeface="Wingdings" pitchFamily="2" charset="2"/>
              <a:buChar char="q"/>
            </a:pPr>
            <a:r>
              <a:rPr lang="tr-TR" altLang="tr-TR" dirty="0" smtClean="0">
                <a:latin typeface="Calibri" panose="020F0502020204030204" pitchFamily="34" charset="0"/>
                <a:cs typeface="Calibri" panose="020F0502020204030204" pitchFamily="34" charset="0"/>
              </a:rPr>
              <a:t>Sosyal Bilimler Liselerine,</a:t>
            </a:r>
          </a:p>
          <a:p>
            <a:pPr>
              <a:lnSpc>
                <a:spcPct val="150000"/>
              </a:lnSpc>
              <a:buFont typeface="Wingdings" pitchFamily="2" charset="2"/>
              <a:buChar char="q"/>
            </a:pPr>
            <a:r>
              <a:rPr lang="tr-TR" altLang="tr-TR" dirty="0" smtClean="0">
                <a:latin typeface="Calibri" panose="020F0502020204030204" pitchFamily="34" charset="0"/>
                <a:cs typeface="Calibri" panose="020F0502020204030204" pitchFamily="34" charset="0"/>
              </a:rPr>
              <a:t>Anadolu Liselerine,</a:t>
            </a:r>
          </a:p>
          <a:p>
            <a:pPr>
              <a:lnSpc>
                <a:spcPct val="150000"/>
              </a:lnSpc>
              <a:buFont typeface="Wingdings" pitchFamily="2" charset="2"/>
              <a:buChar char="q"/>
            </a:pPr>
            <a:r>
              <a:rPr lang="tr-TR" altLang="tr-TR" dirty="0" smtClean="0">
                <a:latin typeface="Calibri" panose="020F0502020204030204" pitchFamily="34" charset="0"/>
                <a:cs typeface="Calibri" panose="020F0502020204030204" pitchFamily="34" charset="0"/>
              </a:rPr>
              <a:t>Anadolu Mesleki ve Teknik Liselere,</a:t>
            </a:r>
          </a:p>
          <a:p>
            <a:pPr>
              <a:lnSpc>
                <a:spcPct val="150000"/>
              </a:lnSpc>
              <a:buFont typeface="Wingdings" pitchFamily="2" charset="2"/>
              <a:buChar char="q"/>
            </a:pPr>
            <a:r>
              <a:rPr lang="tr-TR" altLang="tr-TR" dirty="0" smtClean="0">
                <a:latin typeface="Calibri" panose="020F0502020204030204" pitchFamily="34" charset="0"/>
                <a:cs typeface="Calibri" panose="020F0502020204030204" pitchFamily="34" charset="0"/>
              </a:rPr>
              <a:t>Anadolu İmam-Hatip Liselerine,</a:t>
            </a:r>
          </a:p>
          <a:p>
            <a:pPr>
              <a:lnSpc>
                <a:spcPct val="150000"/>
              </a:lnSpc>
              <a:buFont typeface="Wingdings" pitchFamily="2" charset="2"/>
              <a:buChar char="q"/>
            </a:pPr>
            <a:r>
              <a:rPr lang="tr-TR" altLang="tr-TR" dirty="0" smtClean="0">
                <a:latin typeface="Calibri" panose="020F0502020204030204" pitchFamily="34" charset="0"/>
                <a:cs typeface="Calibri" panose="020F0502020204030204" pitchFamily="34" charset="0"/>
              </a:rPr>
              <a:t>Çok Programlı Liselere</a:t>
            </a:r>
          </a:p>
        </p:txBody>
      </p:sp>
      <p:sp>
        <p:nvSpPr>
          <p:cNvPr id="2" name="Unvan 1"/>
          <p:cNvSpPr>
            <a:spLocks noGrp="1"/>
          </p:cNvSpPr>
          <p:nvPr>
            <p:ph type="title"/>
          </p:nvPr>
        </p:nvSpPr>
        <p:spPr>
          <a:xfrm>
            <a:off x="865970" y="836712"/>
            <a:ext cx="6343672" cy="800251"/>
          </a:xfrm>
        </p:spPr>
        <p:txBody>
          <a:bodyPr>
            <a:normAutofit fontScale="90000"/>
          </a:bodyPr>
          <a:lstStyle/>
          <a:p>
            <a:pPr lvl="0">
              <a:lnSpc>
                <a:spcPct val="80000"/>
              </a:lnSpc>
              <a:spcBef>
                <a:spcPts val="0"/>
              </a:spcBef>
            </a:pPr>
            <a:r>
              <a:rPr lang="tr-TR" altLang="tr-TR" b="1" dirty="0">
                <a:solidFill>
                  <a:schemeClr val="accent1">
                    <a:lumMod val="75000"/>
                  </a:schemeClr>
                </a:solidFill>
                <a:latin typeface="Calibri" panose="020F0502020204030204" pitchFamily="34" charset="0"/>
                <a:ea typeface="+mn-ea"/>
                <a:cs typeface="Calibri" panose="020F0502020204030204" pitchFamily="34" charset="0"/>
              </a:rPr>
              <a:t>Temel eğitimden ortaöğretime geçiş sistemi ile;</a:t>
            </a:r>
            <a:br>
              <a:rPr lang="tr-TR" altLang="tr-TR" b="1" dirty="0">
                <a:solidFill>
                  <a:schemeClr val="accent1">
                    <a:lumMod val="75000"/>
                  </a:schemeClr>
                </a:solidFill>
                <a:latin typeface="Calibri" panose="020F0502020204030204" pitchFamily="34" charset="0"/>
                <a:ea typeface="+mn-ea"/>
                <a:cs typeface="Calibri" panose="020F0502020204030204" pitchFamily="34" charset="0"/>
              </a:rPr>
            </a:br>
            <a:endParaRPr lang="tr-TR"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6233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051720" y="1196752"/>
            <a:ext cx="3868367" cy="938719"/>
          </a:xfrm>
          <a:prstGeom prst="rect">
            <a:avLst/>
          </a:prstGeom>
          <a:noFill/>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solidFill>
                  <a:schemeClr val="accent1">
                    <a:lumMod val="75000"/>
                  </a:schemeClr>
                </a:solidFill>
                <a:latin typeface="Calibri" panose="020F0502020204030204" pitchFamily="34" charset="0"/>
                <a:cs typeface="Calibri" panose="020F0502020204030204" pitchFamily="34" charset="0"/>
              </a:rPr>
              <a:t>FEN LİSELERİ</a:t>
            </a:r>
            <a:endParaRPr lang="tr-TR" sz="5500" b="1" cap="none" spc="0" dirty="0">
              <a:ln w="11430"/>
              <a:solidFill>
                <a:schemeClr val="accent1">
                  <a:lumMod val="75000"/>
                </a:schemeClr>
              </a:solidFill>
              <a:latin typeface="Calibri" panose="020F0502020204030204" pitchFamily="34" charset="0"/>
              <a:cs typeface="Calibri" panose="020F0502020204030204" pitchFamily="34" charset="0"/>
            </a:endParaRPr>
          </a:p>
        </p:txBody>
      </p:sp>
      <p:sp>
        <p:nvSpPr>
          <p:cNvPr id="7" name="İçerik Yer Tutucusu 6"/>
          <p:cNvSpPr>
            <a:spLocks noGrp="1"/>
          </p:cNvSpPr>
          <p:nvPr>
            <p:ph idx="1"/>
          </p:nvPr>
        </p:nvSpPr>
        <p:spPr>
          <a:xfrm>
            <a:off x="323528" y="2708920"/>
            <a:ext cx="6624736" cy="3384376"/>
          </a:xfrm>
        </p:spPr>
        <p:txBody>
          <a:bodyPr>
            <a:normAutofit/>
          </a:bodyPr>
          <a:lstStyle/>
          <a:p>
            <a:pPr>
              <a:buClr>
                <a:schemeClr val="tx2"/>
              </a:buClr>
              <a:buFont typeface="Wingdings" pitchFamily="2" charset="2"/>
              <a:buChar char="q"/>
            </a:pPr>
            <a:r>
              <a:rPr lang="tr-TR" sz="2800" dirty="0" smtClean="0">
                <a:solidFill>
                  <a:schemeClr val="tx2"/>
                </a:solidFill>
                <a:latin typeface="Calibri" panose="020F0502020204030204" pitchFamily="34" charset="0"/>
                <a:cs typeface="Calibri" panose="020F0502020204030204" pitchFamily="34" charset="0"/>
              </a:rPr>
              <a:t>Yüksek zihinsel performans gösteren fen </a:t>
            </a:r>
            <a:r>
              <a:rPr lang="tr-TR" sz="2800" dirty="0">
                <a:solidFill>
                  <a:schemeClr val="tx2"/>
                </a:solidFill>
                <a:latin typeface="Calibri" panose="020F0502020204030204" pitchFamily="34" charset="0"/>
                <a:cs typeface="Calibri" panose="020F0502020204030204" pitchFamily="34" charset="0"/>
              </a:rPr>
              <a:t>ve matematik alanlarındaki yetenekleri yüksek olan öğrencileri, matematik ve fen bilimleri alanında yükseköğrenime hazırlar. </a:t>
            </a:r>
          </a:p>
          <a:p>
            <a:pPr>
              <a:buClr>
                <a:schemeClr val="tx2"/>
              </a:buClr>
            </a:pPr>
            <a:endParaRPr lang="tr-TR" sz="2800" dirty="0">
              <a:solidFill>
                <a:schemeClr val="tx2"/>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620" y="4718649"/>
            <a:ext cx="2511563" cy="1685925"/>
          </a:xfrm>
          <a:prstGeom prst="rect">
            <a:avLst/>
          </a:prstGeom>
        </p:spPr>
      </p:pic>
    </p:spTree>
    <p:extLst>
      <p:ext uri="{BB962C8B-B14F-4D97-AF65-F5344CB8AC3E}">
        <p14:creationId xmlns:p14="http://schemas.microsoft.com/office/powerpoint/2010/main" val="113679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674769" y="1465162"/>
            <a:ext cx="6343672" cy="728243"/>
          </a:xfrm>
          <a:noFill/>
        </p:spPr>
        <p:txBody>
          <a:bodyPr>
            <a:noAutofit/>
          </a:bodyPr>
          <a:lstStyle/>
          <a:p>
            <a:pPr algn="ctr"/>
            <a:r>
              <a:rPr lang="tr-TR" sz="5400" b="1" dirty="0">
                <a:ln w="11430"/>
                <a:solidFill>
                  <a:schemeClr val="accent1">
                    <a:lumMod val="75000"/>
                  </a:schemeClr>
                </a:solidFill>
                <a:latin typeface="Calibri" panose="020F0502020204030204" pitchFamily="34" charset="0"/>
                <a:cs typeface="Calibri" panose="020F0502020204030204" pitchFamily="34" charset="0"/>
              </a:rPr>
              <a:t>FEN LİSELERİ</a:t>
            </a:r>
            <a:br>
              <a:rPr lang="tr-TR" sz="5400" b="1" dirty="0">
                <a:ln w="11430"/>
                <a:solidFill>
                  <a:schemeClr val="accent1">
                    <a:lumMod val="75000"/>
                  </a:schemeClr>
                </a:solidFill>
                <a:latin typeface="Calibri" panose="020F0502020204030204" pitchFamily="34" charset="0"/>
                <a:cs typeface="Calibri" panose="020F0502020204030204" pitchFamily="34" charset="0"/>
              </a:rPr>
            </a:br>
            <a:endParaRPr lang="tr-TR" sz="5400" dirty="0">
              <a:solidFill>
                <a:schemeClr val="accent1">
                  <a:lumMod val="75000"/>
                </a:schemeClr>
              </a:solidFill>
              <a:latin typeface="Calibri" panose="020F0502020204030204" pitchFamily="34" charset="0"/>
              <a:cs typeface="Calibri" panose="020F0502020204030204" pitchFamily="34" charset="0"/>
            </a:endParaRPr>
          </a:p>
        </p:txBody>
      </p:sp>
      <p:sp>
        <p:nvSpPr>
          <p:cNvPr id="2" name="İçerik Yer Tutucusu 1"/>
          <p:cNvSpPr>
            <a:spLocks noGrp="1"/>
          </p:cNvSpPr>
          <p:nvPr>
            <p:ph idx="1"/>
          </p:nvPr>
        </p:nvSpPr>
        <p:spPr>
          <a:xfrm>
            <a:off x="611560" y="2564904"/>
            <a:ext cx="8064896" cy="3450696"/>
          </a:xfrm>
        </p:spPr>
        <p:txBody>
          <a:bodyPr>
            <a:noAutofit/>
          </a:bodyPr>
          <a:lstStyle/>
          <a:p>
            <a:pPr>
              <a:buClr>
                <a:schemeClr val="tx2"/>
              </a:buClr>
              <a:buFont typeface="Wingdings" pitchFamily="2" charset="2"/>
              <a:buChar char="q"/>
            </a:pPr>
            <a:r>
              <a:rPr lang="tr-TR" sz="2400" dirty="0">
                <a:solidFill>
                  <a:schemeClr val="tx2"/>
                </a:solidFill>
                <a:latin typeface="Calibri" panose="020F0502020204030204" pitchFamily="34" charset="0"/>
                <a:cs typeface="Calibri" panose="020F0502020204030204" pitchFamily="34" charset="0"/>
              </a:rPr>
              <a:t>Matematik ve fen bilimleri alanlarında gereksinim duyulan üstün nitelikli bilim adamlarının yetiştirilmesine kaynaklık eder. </a:t>
            </a:r>
          </a:p>
          <a:p>
            <a:pPr>
              <a:buClr>
                <a:schemeClr val="tx2"/>
              </a:buClr>
              <a:buFont typeface="Wingdings" pitchFamily="2" charset="2"/>
              <a:buChar char="q"/>
            </a:pPr>
            <a:r>
              <a:rPr lang="tr-TR" sz="2400" dirty="0">
                <a:solidFill>
                  <a:schemeClr val="tx2"/>
                </a:solidFill>
                <a:latin typeface="Calibri" panose="020F0502020204030204" pitchFamily="34" charset="0"/>
                <a:cs typeface="Calibri" panose="020F0502020204030204" pitchFamily="34" charset="0"/>
              </a:rPr>
              <a:t>Öğrencileri araştırmaya yöneltmeyi, bilimsel ve teknolojik gelişmeler ile yeni buluşlara ilgi duyanların çalışacakları ortamı ve koşulları hazırlar. </a:t>
            </a:r>
            <a:endParaRPr lang="tr-TR" sz="2400" dirty="0" smtClean="0">
              <a:solidFill>
                <a:schemeClr val="tx2"/>
              </a:solidFill>
              <a:latin typeface="Calibri" panose="020F0502020204030204" pitchFamily="34" charset="0"/>
              <a:cs typeface="Calibri" panose="020F0502020204030204" pitchFamily="34" charset="0"/>
            </a:endParaRPr>
          </a:p>
          <a:p>
            <a:pPr>
              <a:buClr>
                <a:schemeClr val="tx2"/>
              </a:buClr>
              <a:buFont typeface="Wingdings" pitchFamily="2" charset="2"/>
              <a:buChar char="q"/>
            </a:pPr>
            <a:r>
              <a:rPr lang="tr-TR" sz="2400" dirty="0">
                <a:solidFill>
                  <a:schemeClr val="tx2"/>
                </a:solidFill>
                <a:latin typeface="Calibri" panose="020F0502020204030204" pitchFamily="34" charset="0"/>
                <a:cs typeface="Calibri" panose="020F0502020204030204" pitchFamily="34" charset="0"/>
              </a:rPr>
              <a:t>Yeni teknolojileri kullanabilen, yeni bilgiler üretebilen ve projeler hazırlayabilen bireyler yetiştirir. </a:t>
            </a:r>
          </a:p>
          <a:p>
            <a:pPr>
              <a:buClr>
                <a:schemeClr val="tx2"/>
              </a:buClr>
              <a:buFont typeface="Wingdings" pitchFamily="2" charset="2"/>
              <a:buChar char="q"/>
            </a:pPr>
            <a:endParaRPr lang="tr-TR" sz="2400" dirty="0">
              <a:solidFill>
                <a:schemeClr val="tx2"/>
              </a:solidFill>
              <a:latin typeface="Calibri" panose="020F0502020204030204" pitchFamily="34" charset="0"/>
              <a:cs typeface="Calibri" panose="020F0502020204030204" pitchFamily="34" charset="0"/>
            </a:endParaRPr>
          </a:p>
          <a:p>
            <a:pPr>
              <a:buClr>
                <a:schemeClr val="tx2"/>
              </a:buClr>
            </a:pPr>
            <a:endParaRPr lang="tr-TR"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stretch>
            <a:fillRect/>
          </a:stretch>
        </p:blipFill>
        <p:spPr>
          <a:xfrm>
            <a:off x="0" y="30807"/>
            <a:ext cx="2511770" cy="2162598"/>
          </a:xfrm>
          <a:prstGeom prst="rect">
            <a:avLst/>
          </a:prstGeom>
        </p:spPr>
      </p:pic>
    </p:spTree>
    <p:extLst>
      <p:ext uri="{BB962C8B-B14F-4D97-AF65-F5344CB8AC3E}">
        <p14:creationId xmlns:p14="http://schemas.microsoft.com/office/powerpoint/2010/main" val="3234960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body" idx="1"/>
          </p:nvPr>
        </p:nvSpPr>
        <p:spPr>
          <a:xfrm>
            <a:off x="685800" y="2362200"/>
            <a:ext cx="6934200" cy="4267200"/>
          </a:xfrm>
        </p:spPr>
        <p:txBody>
          <a:bodyPr/>
          <a:lstStyle/>
          <a:p>
            <a:pPr lvl="1" algn="just" eaLnBrk="1" hangingPunct="1">
              <a:spcBef>
                <a:spcPts val="100"/>
              </a:spcBef>
              <a:buClr>
                <a:srgbClr val="FF3399"/>
              </a:buClr>
              <a:buFont typeface="+mj-lt"/>
              <a:buAutoNum type="arabicParenR"/>
              <a:defRPr/>
            </a:pPr>
            <a:r>
              <a:rPr lang="tr-TR" altLang="tr-TR" sz="32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Mahalli (Sınavsız) </a:t>
            </a:r>
            <a:r>
              <a:rPr lang="tr-TR" altLang="tr-TR" sz="32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Yerleştirme</a:t>
            </a:r>
            <a:endParaRPr lang="tr-TR" altLang="tr-TR" sz="32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lvl="1" algn="just" eaLnBrk="1" hangingPunct="1">
              <a:spcBef>
                <a:spcPts val="100"/>
              </a:spcBef>
              <a:buClr>
                <a:srgbClr val="FF3399"/>
              </a:buClr>
              <a:buFont typeface="+mj-lt"/>
              <a:buAutoNum type="arabicParenR"/>
              <a:defRPr/>
            </a:pPr>
            <a:endParaRPr lang="tr-TR" altLang="tr-TR" sz="32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lvl="1" algn="just" eaLnBrk="1" hangingPunct="1">
              <a:spcBef>
                <a:spcPts val="100"/>
              </a:spcBef>
              <a:buClr>
                <a:srgbClr val="FF3399"/>
              </a:buClr>
              <a:buFont typeface="+mj-lt"/>
              <a:buAutoNum type="arabicParenR"/>
              <a:defRPr/>
            </a:pPr>
            <a:r>
              <a:rPr lang="tr-TR" altLang="tr-TR" sz="32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Merkezi </a:t>
            </a:r>
            <a:r>
              <a:rPr lang="tr-TR" altLang="tr-TR" sz="32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Sınava </a:t>
            </a:r>
            <a:r>
              <a:rPr lang="tr-TR" altLang="tr-TR" sz="32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r>
              <a:rPr lang="tr-TR" altLang="tr-TR" sz="32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ayalı Yerleştirme</a:t>
            </a:r>
            <a:endParaRPr lang="tr-TR" altLang="tr-TR" sz="32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lnSpc>
                <a:spcPct val="80000"/>
              </a:lnSpc>
              <a:defRPr/>
            </a:pPr>
            <a:endParaRPr lang="ru-RU" altLang="tr-TR" sz="1800" dirty="0" smtClean="0"/>
          </a:p>
        </p:txBody>
      </p:sp>
      <p:sp>
        <p:nvSpPr>
          <p:cNvPr id="8195" name="Rectangle 6"/>
          <p:cNvSpPr>
            <a:spLocks noGrp="1" noChangeArrowheads="1"/>
          </p:cNvSpPr>
          <p:nvPr>
            <p:ph type="title"/>
          </p:nvPr>
        </p:nvSpPr>
        <p:spPr>
          <a:xfrm>
            <a:off x="914400" y="609600"/>
            <a:ext cx="8724900" cy="715963"/>
          </a:xfrm>
        </p:spPr>
        <p:txBody>
          <a:bodyPr/>
          <a:lstStyle/>
          <a:p>
            <a:pPr eaLnBrk="1" hangingPunct="1"/>
            <a:r>
              <a:rPr lang="tr-TR" altLang="tr-TR" sz="4000" smtClean="0"/>
              <a:t>Yerleştirme Nasıl Olacak?</a:t>
            </a:r>
            <a:endParaRPr lang="ru-RU" altLang="tr-TR" sz="4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99792" y="908720"/>
            <a:ext cx="3868367"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solidFill>
                  <a:schemeClr val="accent1">
                    <a:lumMod val="75000"/>
                  </a:schemeClr>
                </a:solidFill>
                <a:latin typeface="Calibri" panose="020F0502020204030204" pitchFamily="34" charset="0"/>
                <a:cs typeface="Calibri" panose="020F0502020204030204" pitchFamily="34" charset="0"/>
              </a:rPr>
              <a:t>FEN LİSELERİ</a:t>
            </a:r>
            <a:endParaRPr lang="tr-TR" sz="5500" b="1" cap="none" spc="0" dirty="0">
              <a:ln w="11430"/>
              <a:solidFill>
                <a:schemeClr val="accent1">
                  <a:lumMod val="75000"/>
                </a:schemeClr>
              </a:solidFill>
              <a:latin typeface="Calibri" panose="020F0502020204030204" pitchFamily="34" charset="0"/>
              <a:cs typeface="Calibri" panose="020F0502020204030204" pitchFamily="34" charset="0"/>
            </a:endParaRPr>
          </a:p>
        </p:txBody>
      </p:sp>
      <p:sp>
        <p:nvSpPr>
          <p:cNvPr id="7" name="İçerik Yer Tutucusu 6"/>
          <p:cNvSpPr>
            <a:spLocks noGrp="1"/>
          </p:cNvSpPr>
          <p:nvPr>
            <p:ph idx="1"/>
          </p:nvPr>
        </p:nvSpPr>
        <p:spPr>
          <a:xfrm>
            <a:off x="251520" y="2852936"/>
            <a:ext cx="8352928" cy="3240360"/>
          </a:xfrm>
        </p:spPr>
        <p:txBody>
          <a:bodyPr>
            <a:noAutofit/>
          </a:bodyPr>
          <a:lstStyle/>
          <a:p>
            <a:pPr>
              <a:buClr>
                <a:schemeClr val="tx2"/>
              </a:buClr>
              <a:buFont typeface="Wingdings" pitchFamily="2" charset="2"/>
              <a:buChar char="q"/>
            </a:pPr>
            <a:r>
              <a:rPr lang="tr-TR" sz="2800" dirty="0" smtClean="0">
                <a:solidFill>
                  <a:schemeClr val="tx2"/>
                </a:solidFill>
                <a:latin typeface="Calibri" panose="020F0502020204030204" pitchFamily="34" charset="0"/>
                <a:cs typeface="Calibri" panose="020F0502020204030204" pitchFamily="34" charset="0"/>
              </a:rPr>
              <a:t>Öğrencilerin </a:t>
            </a:r>
            <a:r>
              <a:rPr lang="tr-TR" sz="2800" dirty="0">
                <a:solidFill>
                  <a:schemeClr val="tx2"/>
                </a:solidFill>
                <a:latin typeface="Calibri" panose="020F0502020204030204" pitchFamily="34" charset="0"/>
                <a:cs typeface="Calibri" panose="020F0502020204030204" pitchFamily="34" charset="0"/>
              </a:rPr>
              <a:t>bilimsel araştırma yapmalarına, bilimsel ve teknolojik gelişmeleri izlemelerine yardımcı olacak şekilde yabancı dilde iyi yetişmelerini sağlar. </a:t>
            </a:r>
          </a:p>
          <a:p>
            <a:pPr>
              <a:buClr>
                <a:schemeClr val="tx2"/>
              </a:buClr>
              <a:buFont typeface="Wingdings" pitchFamily="2" charset="2"/>
              <a:buChar char="q"/>
            </a:pPr>
            <a:r>
              <a:rPr lang="tr-TR" sz="2800" dirty="0">
                <a:solidFill>
                  <a:schemeClr val="tx2"/>
                </a:solidFill>
                <a:latin typeface="Calibri" panose="020F0502020204030204" pitchFamily="34" charset="0"/>
                <a:cs typeface="Calibri" panose="020F0502020204030204" pitchFamily="34" charset="0"/>
              </a:rPr>
              <a:t>Birinci yabancı dili İngilizce olan fen liselerinde öğrenim süresi 4 (dört) yıldır. </a:t>
            </a:r>
          </a:p>
          <a:p>
            <a:pPr>
              <a:buClr>
                <a:schemeClr val="tx2"/>
              </a:buClr>
              <a:buFont typeface="Wingdings" pitchFamily="2" charset="2"/>
              <a:buChar char="q"/>
            </a:pPr>
            <a:r>
              <a:rPr lang="tr-TR" sz="2800" dirty="0">
                <a:solidFill>
                  <a:schemeClr val="tx2"/>
                </a:solidFill>
                <a:latin typeface="Calibri" panose="020F0502020204030204" pitchFamily="34" charset="0"/>
                <a:cs typeface="Calibri" panose="020F0502020204030204" pitchFamily="34" charset="0"/>
              </a:rPr>
              <a:t>Yatılı ve karma okullardır</a:t>
            </a:r>
            <a:r>
              <a:rPr lang="tr-TR" sz="2800" dirty="0" smtClean="0">
                <a:solidFill>
                  <a:schemeClr val="tx2"/>
                </a:solidFill>
                <a:latin typeface="Calibri" panose="020F0502020204030204" pitchFamily="34" charset="0"/>
                <a:cs typeface="Calibri" panose="020F0502020204030204" pitchFamily="34" charset="0"/>
              </a:rPr>
              <a:t>.</a:t>
            </a:r>
            <a:endParaRPr lang="tr-TR" sz="2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790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915817" y="908720"/>
            <a:ext cx="3868367"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500" b="1" i="0" u="none" strike="noStrike" kern="1200" cap="none" spc="0" normalizeH="0" baseline="0" noProof="0" dirty="0" smtClean="0">
                <a:ln w="11430"/>
                <a:solidFill>
                  <a:schemeClr val="accent1">
                    <a:lumMod val="75000"/>
                  </a:schemeClr>
                </a:solidFill>
                <a:uLnTx/>
                <a:uFillTx/>
                <a:latin typeface="Calibri" panose="020F0502020204030204" pitchFamily="34" charset="0"/>
                <a:cs typeface="Calibri" panose="020F0502020204030204" pitchFamily="34" charset="0"/>
              </a:rPr>
              <a:t>FEN LİSELERİ</a:t>
            </a:r>
            <a:endParaRPr kumimoji="0" lang="tr-TR" sz="5500" b="1" i="0" u="none" strike="noStrike" kern="1200" cap="none" spc="0" normalizeH="0" baseline="0" noProof="0" dirty="0">
              <a:ln w="11430"/>
              <a:solidFill>
                <a:schemeClr val="accent1">
                  <a:lumMod val="75000"/>
                </a:schemeClr>
              </a:solidFill>
              <a:uLnTx/>
              <a:uFillTx/>
              <a:latin typeface="Calibri" panose="020F0502020204030204" pitchFamily="34" charset="0"/>
              <a:cs typeface="Calibri" panose="020F0502020204030204" pitchFamily="34" charset="0"/>
            </a:endParaRPr>
          </a:p>
        </p:txBody>
      </p:sp>
      <p:sp>
        <p:nvSpPr>
          <p:cNvPr id="7" name="İçerik Yer Tutucusu 6"/>
          <p:cNvSpPr>
            <a:spLocks noGrp="1"/>
          </p:cNvSpPr>
          <p:nvPr>
            <p:ph idx="1"/>
          </p:nvPr>
        </p:nvSpPr>
        <p:spPr>
          <a:xfrm>
            <a:off x="251520" y="2708920"/>
            <a:ext cx="8496944" cy="3024336"/>
          </a:xfrm>
        </p:spPr>
        <p:txBody>
          <a:bodyPr>
            <a:normAutofit/>
          </a:bodyPr>
          <a:lstStyle/>
          <a:p>
            <a:pPr>
              <a:buClr>
                <a:schemeClr val="tx2"/>
              </a:buClr>
              <a:buFont typeface="Wingdings" pitchFamily="2" charset="2"/>
              <a:buChar char="q"/>
            </a:pPr>
            <a:r>
              <a:rPr lang="tr-TR" sz="2800" dirty="0" smtClean="0">
                <a:solidFill>
                  <a:schemeClr val="tx2"/>
                </a:solidFill>
                <a:latin typeface="Calibri" panose="020F0502020204030204" pitchFamily="34" charset="0"/>
                <a:cs typeface="Calibri" panose="020F0502020204030204" pitchFamily="34" charset="0"/>
              </a:rPr>
              <a:t>Bu </a:t>
            </a:r>
            <a:r>
              <a:rPr lang="tr-TR" sz="2800" dirty="0">
                <a:solidFill>
                  <a:schemeClr val="tx2"/>
                </a:solidFill>
                <a:latin typeface="Calibri" panose="020F0502020204030204" pitchFamily="34" charset="0"/>
                <a:cs typeface="Calibri" panose="020F0502020204030204" pitchFamily="34" charset="0"/>
              </a:rPr>
              <a:t>okullardan mezun olan öğrenciler, </a:t>
            </a:r>
            <a:r>
              <a:rPr lang="tr-TR" sz="2800" dirty="0" smtClean="0">
                <a:solidFill>
                  <a:schemeClr val="tx2"/>
                </a:solidFill>
                <a:latin typeface="Calibri" panose="020F0502020204030204" pitchFamily="34" charset="0"/>
                <a:cs typeface="Calibri" panose="020F0502020204030204" pitchFamily="34" charset="0"/>
              </a:rPr>
              <a:t>YGS ve </a:t>
            </a:r>
            <a:r>
              <a:rPr lang="tr-TR" sz="2800" dirty="0" err="1" smtClean="0">
                <a:solidFill>
                  <a:schemeClr val="tx2"/>
                </a:solidFill>
                <a:latin typeface="Calibri" panose="020F0502020204030204" pitchFamily="34" charset="0"/>
                <a:cs typeface="Calibri" panose="020F0502020204030204" pitchFamily="34" charset="0"/>
              </a:rPr>
              <a:t>LYS’yi</a:t>
            </a:r>
            <a:r>
              <a:rPr lang="tr-TR" sz="2800" dirty="0" smtClean="0">
                <a:solidFill>
                  <a:schemeClr val="tx2"/>
                </a:solidFill>
                <a:latin typeface="Calibri" panose="020F0502020204030204" pitchFamily="34" charset="0"/>
                <a:cs typeface="Calibri" panose="020F0502020204030204" pitchFamily="34" charset="0"/>
              </a:rPr>
              <a:t> </a:t>
            </a:r>
            <a:r>
              <a:rPr lang="tr-TR" sz="2800" dirty="0">
                <a:solidFill>
                  <a:schemeClr val="tx2"/>
                </a:solidFill>
                <a:latin typeface="Calibri" panose="020F0502020204030204" pitchFamily="34" charset="0"/>
                <a:cs typeface="Calibri" panose="020F0502020204030204" pitchFamily="34" charset="0"/>
              </a:rPr>
              <a:t>kazanmaları halinde alanları ile ilgili yükseköğretim programlarına devam edebilmektedir. </a:t>
            </a:r>
          </a:p>
          <a:p>
            <a:pPr>
              <a:buClr>
                <a:schemeClr val="tx2"/>
              </a:buClr>
              <a:buFont typeface="Wingdings" pitchFamily="2" charset="2"/>
              <a:buChar char="q"/>
            </a:pPr>
            <a:r>
              <a:rPr lang="tr-TR" sz="2800" dirty="0">
                <a:solidFill>
                  <a:schemeClr val="tx2"/>
                </a:solidFill>
                <a:latin typeface="Calibri" panose="020F0502020204030204" pitchFamily="34" charset="0"/>
                <a:cs typeface="Calibri" panose="020F0502020204030204" pitchFamily="34" charset="0"/>
              </a:rPr>
              <a:t>Resmî fen liseleri ile ilgili daha detaylı bilgiye </a:t>
            </a:r>
            <a:r>
              <a:rPr lang="tr-TR" sz="2800" b="1" dirty="0">
                <a:solidFill>
                  <a:schemeClr val="tx2"/>
                </a:solidFill>
                <a:latin typeface="Calibri" panose="020F0502020204030204" pitchFamily="34" charset="0"/>
                <a:cs typeface="Calibri" panose="020F0502020204030204" pitchFamily="34" charset="0"/>
              </a:rPr>
              <a:t>http://ogm.meb.gov.tr </a:t>
            </a:r>
            <a:r>
              <a:rPr lang="tr-TR" sz="2800" dirty="0">
                <a:solidFill>
                  <a:schemeClr val="tx2"/>
                </a:solidFill>
                <a:latin typeface="Calibri" panose="020F0502020204030204" pitchFamily="34" charset="0"/>
                <a:cs typeface="Calibri" panose="020F0502020204030204" pitchFamily="34" charset="0"/>
              </a:rPr>
              <a:t>adresindeki </a:t>
            </a:r>
            <a:r>
              <a:rPr lang="tr-TR" sz="2800" b="1" dirty="0" smtClean="0">
                <a:solidFill>
                  <a:schemeClr val="tx2"/>
                </a:solidFill>
                <a:latin typeface="Calibri" panose="020F0502020204030204" pitchFamily="34" charset="0"/>
                <a:cs typeface="Calibri" panose="020F0502020204030204" pitchFamily="34" charset="0"/>
              </a:rPr>
              <a:t>“</a:t>
            </a:r>
            <a:r>
              <a:rPr lang="tr-TR" sz="2800" b="1" dirty="0">
                <a:solidFill>
                  <a:schemeClr val="tx2"/>
                </a:solidFill>
                <a:latin typeface="Calibri" panose="020F0502020204030204" pitchFamily="34" charset="0"/>
                <a:cs typeface="Calibri" panose="020F0502020204030204" pitchFamily="34" charset="0"/>
              </a:rPr>
              <a:t>Okullarımız” butonu tıklanarak </a:t>
            </a:r>
            <a:r>
              <a:rPr lang="tr-TR" sz="2800" dirty="0">
                <a:solidFill>
                  <a:schemeClr val="tx2"/>
                </a:solidFill>
                <a:latin typeface="Calibri" panose="020F0502020204030204" pitchFamily="34" charset="0"/>
                <a:cs typeface="Calibri" panose="020F0502020204030204" pitchFamily="34" charset="0"/>
              </a:rPr>
              <a:t>ulaşılabilir.</a:t>
            </a:r>
          </a:p>
        </p:txBody>
      </p:sp>
    </p:spTree>
    <p:extLst>
      <p:ext uri="{BB962C8B-B14F-4D97-AF65-F5344CB8AC3E}">
        <p14:creationId xmlns:p14="http://schemas.microsoft.com/office/powerpoint/2010/main" val="2764310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3528" y="90872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000" b="1" dirty="0" smtClean="0">
                <a:ln w="11430"/>
                <a:solidFill>
                  <a:schemeClr val="accent1">
                    <a:lumMod val="75000"/>
                  </a:schemeClr>
                </a:solidFill>
                <a:latin typeface="Calibri" panose="020F0502020204030204" pitchFamily="34" charset="0"/>
                <a:cs typeface="Calibri" panose="020F0502020204030204" pitchFamily="34" charset="0"/>
              </a:rPr>
              <a:t>SOSYAL BİLİMLER LİSELERİ</a:t>
            </a:r>
            <a:endParaRPr lang="tr-TR" sz="5000" b="1" dirty="0">
              <a:ln w="11430"/>
              <a:solidFill>
                <a:schemeClr val="accent1">
                  <a:lumMod val="75000"/>
                </a:schemeClr>
              </a:solidFill>
              <a:latin typeface="Calibri" panose="020F0502020204030204" pitchFamily="34" charset="0"/>
              <a:cs typeface="Calibri" panose="020F0502020204030204" pitchFamily="34" charset="0"/>
            </a:endParaRPr>
          </a:p>
        </p:txBody>
      </p:sp>
      <p:sp>
        <p:nvSpPr>
          <p:cNvPr id="4" name="Rectangle 3"/>
          <p:cNvSpPr>
            <a:spLocks noGrp="1" noChangeArrowheads="1"/>
          </p:cNvSpPr>
          <p:nvPr>
            <p:ph idx="1"/>
          </p:nvPr>
        </p:nvSpPr>
        <p:spPr>
          <a:xfrm>
            <a:off x="310208" y="2110683"/>
            <a:ext cx="8640960" cy="3694581"/>
          </a:xfrm>
        </p:spPr>
        <p:txBody>
          <a:bodyPr>
            <a:noAutofit/>
          </a:bodyPr>
          <a:lstStyle/>
          <a:p>
            <a:pPr>
              <a:lnSpc>
                <a:spcPct val="90000"/>
              </a:lnSpc>
              <a:buClr>
                <a:schemeClr val="tx2"/>
              </a:buClr>
              <a:buFont typeface="Wingdings" pitchFamily="2" charset="2"/>
              <a:buChar char="q"/>
            </a:pPr>
            <a:r>
              <a:rPr lang="tr-TR" altLang="tr-TR" sz="2800" dirty="0" smtClean="0">
                <a:solidFill>
                  <a:schemeClr val="tx2"/>
                </a:solidFill>
                <a:latin typeface="Calibri" panose="020F0502020204030204" pitchFamily="34" charset="0"/>
                <a:cs typeface="Calibri" panose="020F0502020204030204" pitchFamily="34" charset="0"/>
              </a:rPr>
              <a:t>Okulun amaçları; Sosyal Bilimler ve Edebiyat alanında ihtiyaç duyulan nitelikli bilim adamlarını yetiştirmek, yüksek zihinsel </a:t>
            </a:r>
            <a:r>
              <a:rPr lang="tr-TR" altLang="tr-TR" sz="2800" dirty="0">
                <a:solidFill>
                  <a:schemeClr val="tx2"/>
                </a:solidFill>
                <a:latin typeface="Calibri" panose="020F0502020204030204" pitchFamily="34" charset="0"/>
                <a:cs typeface="Calibri" panose="020F0502020204030204" pitchFamily="34" charset="0"/>
              </a:rPr>
              <a:t>performans gösteren edebiyat </a:t>
            </a:r>
            <a:r>
              <a:rPr lang="tr-TR" altLang="tr-TR" sz="2800" dirty="0" smtClean="0">
                <a:solidFill>
                  <a:schemeClr val="tx2"/>
                </a:solidFill>
                <a:latin typeface="Calibri" panose="020F0502020204030204" pitchFamily="34" charset="0"/>
                <a:cs typeface="Calibri" panose="020F0502020204030204" pitchFamily="34" charset="0"/>
              </a:rPr>
              <a:t>ve sosyal bilimler alanlarındaki ilgi ve yetenekleri üst düzeyde olan öğrencileri bu alanda yükseköğretime hazırlamaktır.</a:t>
            </a:r>
          </a:p>
          <a:p>
            <a:pPr>
              <a:lnSpc>
                <a:spcPct val="90000"/>
              </a:lnSpc>
              <a:buClr>
                <a:schemeClr val="tx2"/>
              </a:buClr>
              <a:buFont typeface="Wingdings" pitchFamily="2" charset="2"/>
              <a:buChar char="q"/>
            </a:pPr>
            <a:r>
              <a:rPr lang="tr-TR" altLang="tr-TR" sz="2800" dirty="0" smtClean="0">
                <a:solidFill>
                  <a:schemeClr val="tx2"/>
                </a:solidFill>
                <a:latin typeface="Calibri" panose="020F0502020204030204" pitchFamily="34" charset="0"/>
                <a:cs typeface="Calibri" panose="020F0502020204030204" pitchFamily="34" charset="0"/>
              </a:rPr>
              <a:t>Ayrıca amaçlarından biri de siyaset ve bürokrasiye kültürlü; devleti ve demokrasiyi iyi tanıyan, ona işlerlik kazandıracak elemanları yetiştirmektir.</a:t>
            </a:r>
          </a:p>
          <a:p>
            <a:pPr eaLnBrk="1" hangingPunct="1">
              <a:lnSpc>
                <a:spcPct val="90000"/>
              </a:lnSpc>
              <a:buClr>
                <a:schemeClr val="tx2"/>
              </a:buClr>
              <a:buFont typeface="Wingdings" pitchFamily="2" charset="2"/>
              <a:buChar char="?"/>
            </a:pPr>
            <a:endParaRPr lang="tr-TR" altLang="tr-TR" sz="2800" dirty="0" smtClean="0">
              <a:solidFill>
                <a:schemeClr val="tx2"/>
              </a:solidFill>
              <a:latin typeface="Calibri" panose="020F0502020204030204" pitchFamily="34" charset="0"/>
              <a:cs typeface="Calibri" panose="020F050202020403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3" y="5445224"/>
            <a:ext cx="2483768" cy="1446256"/>
          </a:xfrm>
          <a:prstGeom prst="rect">
            <a:avLst/>
          </a:prstGeom>
        </p:spPr>
      </p:pic>
    </p:spTree>
    <p:extLst>
      <p:ext uri="{BB962C8B-B14F-4D97-AF65-F5344CB8AC3E}">
        <p14:creationId xmlns:p14="http://schemas.microsoft.com/office/powerpoint/2010/main" val="4123129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46076" y="564202"/>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000" b="1" dirty="0" smtClean="0">
                <a:ln w="11430"/>
                <a:solidFill>
                  <a:schemeClr val="accent1">
                    <a:lumMod val="75000"/>
                  </a:schemeClr>
                </a:solidFill>
                <a:latin typeface="Calibri" panose="020F0502020204030204" pitchFamily="34" charset="0"/>
                <a:cs typeface="Calibri" panose="020F0502020204030204" pitchFamily="34" charset="0"/>
              </a:rPr>
              <a:t>SOSYAL BİLİMLER LİSELERİ</a:t>
            </a:r>
            <a:endParaRPr lang="tr-TR" sz="5000" b="1" dirty="0">
              <a:ln w="11430"/>
              <a:solidFill>
                <a:schemeClr val="accent1">
                  <a:lumMod val="75000"/>
                </a:schemeClr>
              </a:solidFill>
              <a:latin typeface="Calibri" panose="020F0502020204030204" pitchFamily="34" charset="0"/>
              <a:cs typeface="Calibri" panose="020F0502020204030204" pitchFamily="34" charset="0"/>
            </a:endParaRPr>
          </a:p>
        </p:txBody>
      </p:sp>
      <p:sp>
        <p:nvSpPr>
          <p:cNvPr id="4" name="Rectangle 3"/>
          <p:cNvSpPr>
            <a:spLocks noGrp="1" noChangeArrowheads="1"/>
          </p:cNvSpPr>
          <p:nvPr>
            <p:ph idx="1"/>
          </p:nvPr>
        </p:nvSpPr>
        <p:spPr>
          <a:xfrm>
            <a:off x="323528" y="2492896"/>
            <a:ext cx="8229600" cy="2736304"/>
          </a:xfrm>
        </p:spPr>
        <p:txBody>
          <a:bodyPr>
            <a:normAutofit/>
          </a:bodyPr>
          <a:lstStyle/>
          <a:p>
            <a:pPr>
              <a:lnSpc>
                <a:spcPct val="90000"/>
              </a:lnSpc>
              <a:buClr>
                <a:schemeClr val="tx2"/>
              </a:buClr>
              <a:buFont typeface="Wingdings" pitchFamily="2" charset="2"/>
              <a:buChar char="q"/>
            </a:pPr>
            <a:r>
              <a:rPr lang="tr-TR" altLang="tr-TR" sz="2800" dirty="0">
                <a:solidFill>
                  <a:schemeClr val="tx2"/>
                </a:solidFill>
                <a:latin typeface="Calibri" panose="020F0502020204030204" pitchFamily="34" charset="0"/>
                <a:cs typeface="Calibri" panose="020F0502020204030204" pitchFamily="34" charset="0"/>
              </a:rPr>
              <a:t>Bir sınıftaki öğrenci sayısı ile </a:t>
            </a:r>
            <a:r>
              <a:rPr lang="tr-TR" altLang="tr-TR" sz="2800" dirty="0" smtClean="0">
                <a:solidFill>
                  <a:schemeClr val="tx2"/>
                </a:solidFill>
                <a:latin typeface="Calibri" panose="020F0502020204030204" pitchFamily="34" charset="0"/>
                <a:cs typeface="Calibri" panose="020F0502020204030204" pitchFamily="34" charset="0"/>
              </a:rPr>
              <a:t>30’u </a:t>
            </a:r>
            <a:r>
              <a:rPr lang="tr-TR" altLang="tr-TR" sz="2800" dirty="0">
                <a:solidFill>
                  <a:schemeClr val="tx2"/>
                </a:solidFill>
                <a:latin typeface="Calibri" panose="020F0502020204030204" pitchFamily="34" charset="0"/>
                <a:cs typeface="Calibri" panose="020F0502020204030204" pitchFamily="34" charset="0"/>
              </a:rPr>
              <a:t>geçemez</a:t>
            </a:r>
            <a:r>
              <a:rPr lang="tr-TR" altLang="tr-TR" sz="2800" dirty="0" smtClean="0">
                <a:solidFill>
                  <a:schemeClr val="tx2"/>
                </a:solidFill>
                <a:latin typeface="Calibri" panose="020F0502020204030204" pitchFamily="34" charset="0"/>
                <a:cs typeface="Calibri" panose="020F0502020204030204" pitchFamily="34" charset="0"/>
              </a:rPr>
              <a:t>.</a:t>
            </a:r>
            <a:endParaRPr lang="tr-TR" altLang="tr-TR" sz="2800" dirty="0">
              <a:solidFill>
                <a:schemeClr val="tx2"/>
              </a:solidFill>
              <a:latin typeface="Calibri" panose="020F0502020204030204" pitchFamily="34" charset="0"/>
              <a:cs typeface="Calibri" panose="020F0502020204030204" pitchFamily="34" charset="0"/>
            </a:endParaRPr>
          </a:p>
          <a:p>
            <a:pPr>
              <a:lnSpc>
                <a:spcPct val="90000"/>
              </a:lnSpc>
              <a:buClr>
                <a:schemeClr val="tx2"/>
              </a:buClr>
              <a:buFont typeface="Wingdings" pitchFamily="2" charset="2"/>
              <a:buChar char="q"/>
            </a:pPr>
            <a:r>
              <a:rPr lang="tr-TR" altLang="tr-TR" sz="2800" dirty="0">
                <a:solidFill>
                  <a:schemeClr val="tx2"/>
                </a:solidFill>
                <a:latin typeface="Calibri" panose="020F0502020204030204" pitchFamily="34" charset="0"/>
                <a:cs typeface="Calibri" panose="020F0502020204030204" pitchFamily="34" charset="0"/>
              </a:rPr>
              <a:t>Bu okullarda öğretim süresi 1 yılı hazırlık </a:t>
            </a:r>
            <a:r>
              <a:rPr lang="tr-TR" altLang="tr-TR" sz="2800" dirty="0" smtClean="0">
                <a:solidFill>
                  <a:schemeClr val="tx2"/>
                </a:solidFill>
                <a:latin typeface="Calibri" panose="020F0502020204030204" pitchFamily="34" charset="0"/>
                <a:cs typeface="Calibri" panose="020F0502020204030204" pitchFamily="34" charset="0"/>
              </a:rPr>
              <a:t> olmak </a:t>
            </a:r>
            <a:r>
              <a:rPr lang="tr-TR" altLang="tr-TR" sz="2800" dirty="0">
                <a:solidFill>
                  <a:schemeClr val="tx2"/>
                </a:solidFill>
                <a:latin typeface="Calibri" panose="020F0502020204030204" pitchFamily="34" charset="0"/>
                <a:cs typeface="Calibri" panose="020F0502020204030204" pitchFamily="34" charset="0"/>
              </a:rPr>
              <a:t>üzere 5 yıldır. </a:t>
            </a:r>
          </a:p>
          <a:p>
            <a:pPr>
              <a:lnSpc>
                <a:spcPct val="90000"/>
              </a:lnSpc>
              <a:buClr>
                <a:schemeClr val="tx2"/>
              </a:buClr>
              <a:buFont typeface="Wingdings" pitchFamily="2" charset="2"/>
              <a:buChar char="q"/>
            </a:pPr>
            <a:r>
              <a:rPr lang="tr-TR" altLang="tr-TR" sz="2800" dirty="0">
                <a:solidFill>
                  <a:schemeClr val="tx2"/>
                </a:solidFill>
                <a:latin typeface="Calibri" panose="020F0502020204030204" pitchFamily="34" charset="0"/>
                <a:cs typeface="Calibri" panose="020F0502020204030204" pitchFamily="34" charset="0"/>
              </a:rPr>
              <a:t>Sosyal Bilimler </a:t>
            </a:r>
            <a:r>
              <a:rPr lang="tr-TR" altLang="tr-TR" sz="2800" dirty="0" smtClean="0">
                <a:solidFill>
                  <a:schemeClr val="tx2"/>
                </a:solidFill>
                <a:latin typeface="Calibri" panose="020F0502020204030204" pitchFamily="34" charset="0"/>
                <a:cs typeface="Calibri" panose="020F0502020204030204" pitchFamily="34" charset="0"/>
              </a:rPr>
              <a:t>Liselerinin üniversite </a:t>
            </a:r>
            <a:r>
              <a:rPr lang="tr-TR" altLang="tr-TR" sz="2800" dirty="0">
                <a:solidFill>
                  <a:schemeClr val="tx2"/>
                </a:solidFill>
                <a:latin typeface="Calibri" panose="020F0502020204030204" pitchFamily="34" charset="0"/>
                <a:cs typeface="Calibri" panose="020F0502020204030204" pitchFamily="34" charset="0"/>
              </a:rPr>
              <a:t>yerleştirme sınavları konusunda istatistikleri </a:t>
            </a:r>
            <a:r>
              <a:rPr lang="tr-TR" altLang="tr-TR" sz="2800" dirty="0" smtClean="0">
                <a:solidFill>
                  <a:schemeClr val="tx2"/>
                </a:solidFill>
                <a:latin typeface="Calibri" panose="020F0502020204030204" pitchFamily="34" charset="0"/>
                <a:cs typeface="Calibri" panose="020F0502020204030204" pitchFamily="34" charset="0"/>
              </a:rPr>
              <a:t>oldukça yüksektir.</a:t>
            </a:r>
          </a:p>
        </p:txBody>
      </p:sp>
      <p:pic>
        <p:nvPicPr>
          <p:cNvPr id="2" name="Resim 1"/>
          <p:cNvPicPr>
            <a:picLocks noChangeAspect="1"/>
          </p:cNvPicPr>
          <p:nvPr/>
        </p:nvPicPr>
        <p:blipFill>
          <a:blip r:embed="rId2"/>
          <a:stretch>
            <a:fillRect/>
          </a:stretch>
        </p:blipFill>
        <p:spPr>
          <a:xfrm>
            <a:off x="6732240" y="5229200"/>
            <a:ext cx="2232248" cy="1440160"/>
          </a:xfrm>
          <a:prstGeom prst="rect">
            <a:avLst/>
          </a:prstGeom>
        </p:spPr>
      </p:pic>
    </p:spTree>
    <p:extLst>
      <p:ext uri="{BB962C8B-B14F-4D97-AF65-F5344CB8AC3E}">
        <p14:creationId xmlns:p14="http://schemas.microsoft.com/office/powerpoint/2010/main" val="1248106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42448" y="548680"/>
            <a:ext cx="8243887" cy="949325"/>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5400" b="1" dirty="0" smtClean="0">
                <a:ln w="11430"/>
                <a:solidFill>
                  <a:schemeClr val="accent1">
                    <a:lumMod val="75000"/>
                  </a:schemeClr>
                </a:solidFill>
                <a:latin typeface="Calibri" panose="020F0502020204030204" pitchFamily="34" charset="0"/>
                <a:cs typeface="Calibri" panose="020F0502020204030204" pitchFamily="34" charset="0"/>
              </a:rPr>
              <a:t>ANADOLU LİSELERİ</a:t>
            </a:r>
          </a:p>
        </p:txBody>
      </p:sp>
      <p:sp>
        <p:nvSpPr>
          <p:cNvPr id="5" name="Rectangle 3"/>
          <p:cNvSpPr>
            <a:spLocks noGrp="1" noChangeArrowheads="1"/>
          </p:cNvSpPr>
          <p:nvPr>
            <p:ph idx="1"/>
          </p:nvPr>
        </p:nvSpPr>
        <p:spPr>
          <a:xfrm>
            <a:off x="431800" y="2060848"/>
            <a:ext cx="8244656" cy="3952602"/>
          </a:xfrm>
        </p:spPr>
        <p:txBody>
          <a:bodyPr>
            <a:noAutofit/>
          </a:bodyPr>
          <a:lstStyle/>
          <a:p>
            <a:pPr eaLnBrk="1" hangingPunct="1">
              <a:buClr>
                <a:schemeClr val="tx2"/>
              </a:buClr>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Okulun amaçları; öğrencilerin ilgi, yetenek ve başarılarına göre yüksek öğretim programlarına hazırlanmalarını, yabancı dili, dünyadaki bilimsel ve teknolojik gelişmeleri izleyebilecek düzeyde öğrenmelerini sağlamaktır.</a:t>
            </a:r>
          </a:p>
          <a:p>
            <a:pPr eaLnBrk="1" hangingPunct="1">
              <a:buClr>
                <a:schemeClr val="tx2"/>
              </a:buClr>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Öğrenim süreleri 4 yıldır.</a:t>
            </a:r>
          </a:p>
          <a:p>
            <a:pPr algn="just" eaLnBrk="1" hangingPunct="1">
              <a:buClr>
                <a:schemeClr val="tx2"/>
              </a:buClr>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Köklü Anadolu liselerinin </a:t>
            </a:r>
            <a:r>
              <a:rPr lang="tr-TR" altLang="tr-TR" sz="2400" dirty="0" smtClean="0">
                <a:solidFill>
                  <a:schemeClr val="tx2"/>
                </a:solidFill>
                <a:latin typeface="Calibri" panose="020F0502020204030204" pitchFamily="34" charset="0"/>
                <a:cs typeface="Calibri" panose="020F0502020204030204" pitchFamily="34" charset="0"/>
              </a:rPr>
              <a:t> </a:t>
            </a:r>
            <a:r>
              <a:rPr lang="tr-TR" altLang="tr-TR" sz="2400" dirty="0" smtClean="0">
                <a:solidFill>
                  <a:schemeClr val="tx2"/>
                </a:solidFill>
                <a:latin typeface="Calibri" panose="020F0502020204030204" pitchFamily="34" charset="0"/>
                <a:cs typeface="Calibri" panose="020F0502020204030204" pitchFamily="34" charset="0"/>
              </a:rPr>
              <a:t>puanları ortalama 450-500 arasında olup Mezunların Üniversitelere yerleşme oranı yüksektir.</a:t>
            </a:r>
          </a:p>
          <a:p>
            <a:pPr algn="just" eaLnBrk="1" hangingPunct="1">
              <a:buClr>
                <a:schemeClr val="tx2"/>
              </a:buClr>
              <a:buFont typeface="Wingdings" pitchFamily="2" charset="2"/>
              <a:buChar char="q"/>
            </a:pPr>
            <a:endParaRPr lang="tr-TR" altLang="tr-TR" sz="2400" dirty="0" smtClean="0">
              <a:solidFill>
                <a:schemeClr val="tx2"/>
              </a:solidFill>
              <a:latin typeface="Calibri" panose="020F0502020204030204" pitchFamily="34" charset="0"/>
              <a:cs typeface="Calibri" panose="020F0502020204030204" pitchFamily="34" charset="0"/>
            </a:endParaRPr>
          </a:p>
          <a:p>
            <a:pPr eaLnBrk="1" hangingPunct="1">
              <a:buClr>
                <a:schemeClr val="tx2"/>
              </a:buClr>
              <a:buFontTx/>
              <a:buNone/>
            </a:pPr>
            <a:endParaRPr lang="tr-TR" altLang="tr-TR" sz="2400"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53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2924944"/>
            <a:ext cx="8568952" cy="3312368"/>
          </a:xfrm>
        </p:spPr>
        <p:txBody>
          <a:bodyPr>
            <a:normAutofit/>
          </a:bodyPr>
          <a:lstStyle/>
          <a:p>
            <a:pPr algn="just">
              <a:buClr>
                <a:schemeClr val="tx2"/>
              </a:buClr>
              <a:buFont typeface="Wingdings" pitchFamily="2" charset="2"/>
              <a:buChar char="q"/>
            </a:pPr>
            <a:r>
              <a:rPr lang="tr-TR" altLang="tr-TR" sz="2800" dirty="0">
                <a:solidFill>
                  <a:schemeClr val="tx2"/>
                </a:solidFill>
                <a:latin typeface="Calibri" panose="020F0502020204030204" pitchFamily="34" charset="0"/>
                <a:cs typeface="Calibri" panose="020F0502020204030204" pitchFamily="34" charset="0"/>
              </a:rPr>
              <a:t>Bu okullara yetenek sınavı ile öğrenci alınmaktadır. </a:t>
            </a:r>
          </a:p>
          <a:p>
            <a:pPr algn="just">
              <a:buClr>
                <a:schemeClr val="tx2"/>
              </a:buClr>
              <a:buFont typeface="Wingdings" pitchFamily="2" charset="2"/>
              <a:buChar char="q"/>
            </a:pPr>
            <a:r>
              <a:rPr lang="tr-TR" altLang="tr-TR" sz="2800" dirty="0" smtClean="0">
                <a:solidFill>
                  <a:schemeClr val="tx2"/>
                </a:solidFill>
                <a:latin typeface="Calibri" panose="020F0502020204030204" pitchFamily="34" charset="0"/>
                <a:cs typeface="Calibri" panose="020F0502020204030204" pitchFamily="34" charset="0"/>
              </a:rPr>
              <a:t>Anadolu </a:t>
            </a:r>
            <a:r>
              <a:rPr lang="tr-TR" altLang="tr-TR" sz="2800" dirty="0">
                <a:solidFill>
                  <a:schemeClr val="tx2"/>
                </a:solidFill>
                <a:latin typeface="Calibri" panose="020F0502020204030204" pitchFamily="34" charset="0"/>
                <a:cs typeface="Calibri" panose="020F0502020204030204" pitchFamily="34" charset="0"/>
              </a:rPr>
              <a:t>Güzel Sanatlar Liseleri, yetenekli olan öğrencilerin yaratıcı, yapıcı ve yorum yeteneklerini geliştirmek, öğrencileri yetenekleri doğrultusunda araştırıcı ve geliştirici çalışmalara yöneltmektir. </a:t>
            </a:r>
          </a:p>
          <a:p>
            <a:pPr algn="just">
              <a:buClr>
                <a:schemeClr val="tx2"/>
              </a:buClr>
              <a:buFont typeface="Wingdings" pitchFamily="2" charset="2"/>
              <a:buChar char="q"/>
            </a:pPr>
            <a:r>
              <a:rPr lang="tr-TR" altLang="tr-TR" sz="2800" dirty="0">
                <a:solidFill>
                  <a:schemeClr val="tx2"/>
                </a:solidFill>
                <a:latin typeface="Calibri" panose="020F0502020204030204" pitchFamily="34" charset="0"/>
                <a:cs typeface="Calibri" panose="020F0502020204030204" pitchFamily="34" charset="0"/>
              </a:rPr>
              <a:t>Sınıflardaki öğrenci sayısı kesinlikle </a:t>
            </a:r>
            <a:r>
              <a:rPr lang="tr-TR" altLang="tr-TR" sz="2800" dirty="0" smtClean="0">
                <a:solidFill>
                  <a:schemeClr val="tx2"/>
                </a:solidFill>
                <a:latin typeface="Calibri" panose="020F0502020204030204" pitchFamily="34" charset="0"/>
                <a:cs typeface="Calibri" panose="020F0502020204030204" pitchFamily="34" charset="0"/>
              </a:rPr>
              <a:t>30 </a:t>
            </a:r>
            <a:r>
              <a:rPr lang="tr-TR" altLang="tr-TR" sz="2800" dirty="0">
                <a:solidFill>
                  <a:schemeClr val="tx2"/>
                </a:solidFill>
                <a:latin typeface="Calibri" panose="020F0502020204030204" pitchFamily="34" charset="0"/>
                <a:cs typeface="Calibri" panose="020F0502020204030204" pitchFamily="34" charset="0"/>
              </a:rPr>
              <a:t>kişinin üzerine çıkamaz. </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652" y="1066771"/>
            <a:ext cx="1787685" cy="1519289"/>
          </a:xfrm>
          <a:prstGeom prst="rect">
            <a:avLst/>
          </a:prstGeom>
        </p:spPr>
      </p:pic>
      <p:sp>
        <p:nvSpPr>
          <p:cNvPr id="2" name="Dikdörtgen 1"/>
          <p:cNvSpPr/>
          <p:nvPr/>
        </p:nvSpPr>
        <p:spPr>
          <a:xfrm>
            <a:off x="1034302" y="442504"/>
            <a:ext cx="6231052" cy="1477328"/>
          </a:xfrm>
          <a:prstGeom prst="rect">
            <a:avLst/>
          </a:prstGeom>
        </p:spPr>
        <p:txBody>
          <a:bodyPr wrap="square">
            <a:spAutoFit/>
          </a:bodyPr>
          <a:lstStyle/>
          <a:p>
            <a:pPr lvl="0" algn="ctr">
              <a:lnSpc>
                <a:spcPct val="90000"/>
              </a:lnSpc>
              <a:defRPr/>
            </a:pPr>
            <a:r>
              <a:rPr lang="tr-TR" altLang="tr-TR" sz="5000" b="1" dirty="0">
                <a:ln w="11430"/>
                <a:solidFill>
                  <a:schemeClr val="accent1">
                    <a:lumMod val="75000"/>
                  </a:schemeClr>
                </a:solidFill>
                <a:latin typeface="Calibri" panose="020F0502020204030204" pitchFamily="34" charset="0"/>
                <a:cs typeface="Calibri" panose="020F0502020204030204" pitchFamily="34" charset="0"/>
              </a:rPr>
              <a:t>ANADOLU GÜZEL SANATLAR LİSELERİ</a:t>
            </a:r>
          </a:p>
        </p:txBody>
      </p:sp>
    </p:spTree>
    <p:extLst>
      <p:ext uri="{BB962C8B-B14F-4D97-AF65-F5344CB8AC3E}">
        <p14:creationId xmlns:p14="http://schemas.microsoft.com/office/powerpoint/2010/main" val="4028730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95536" y="3348661"/>
            <a:ext cx="8064896" cy="1872208"/>
          </a:xfrm>
        </p:spPr>
        <p:txBody>
          <a:bodyPr>
            <a:normAutofit/>
          </a:bodyPr>
          <a:lstStyle/>
          <a:p>
            <a:pPr marL="0" indent="0" algn="just">
              <a:lnSpc>
                <a:spcPct val="80000"/>
              </a:lnSpc>
              <a:buNone/>
            </a:pPr>
            <a:r>
              <a:rPr lang="tr-TR" altLang="tr-TR" sz="2800" dirty="0" smtClean="0">
                <a:solidFill>
                  <a:schemeClr val="tx2"/>
                </a:solidFill>
                <a:latin typeface="Calibri" panose="020F0502020204030204" pitchFamily="34" charset="0"/>
                <a:cs typeface="Calibri" panose="020F0502020204030204" pitchFamily="34" charset="0"/>
              </a:rPr>
              <a:t>Anadolu </a:t>
            </a:r>
            <a:r>
              <a:rPr lang="tr-TR" altLang="tr-TR" sz="2800" dirty="0">
                <a:solidFill>
                  <a:schemeClr val="tx2"/>
                </a:solidFill>
                <a:latin typeface="Calibri" panose="020F0502020204030204" pitchFamily="34" charset="0"/>
                <a:cs typeface="Calibri" panose="020F0502020204030204" pitchFamily="34" charset="0"/>
              </a:rPr>
              <a:t>Güzel Sanatlar Liselerinde </a:t>
            </a:r>
            <a:endParaRPr lang="tr-TR" altLang="tr-TR" sz="2800" dirty="0" smtClean="0">
              <a:solidFill>
                <a:schemeClr val="tx2"/>
              </a:solidFill>
              <a:latin typeface="Calibri" panose="020F0502020204030204" pitchFamily="34" charset="0"/>
              <a:cs typeface="Calibri" panose="020F0502020204030204" pitchFamily="34" charset="0"/>
            </a:endParaRPr>
          </a:p>
          <a:p>
            <a:pPr marL="0" indent="0" algn="just">
              <a:lnSpc>
                <a:spcPct val="80000"/>
              </a:lnSpc>
              <a:buNone/>
            </a:pPr>
            <a:r>
              <a:rPr lang="tr-TR" altLang="tr-TR" sz="2800" dirty="0" smtClean="0">
                <a:solidFill>
                  <a:schemeClr val="tx2"/>
                </a:solidFill>
                <a:latin typeface="Calibri" panose="020F0502020204030204" pitchFamily="34" charset="0"/>
                <a:cs typeface="Calibri" panose="020F0502020204030204" pitchFamily="34" charset="0"/>
              </a:rPr>
              <a:t>Fonetik </a:t>
            </a:r>
            <a:r>
              <a:rPr lang="tr-TR" altLang="tr-TR" sz="2800" dirty="0">
                <a:solidFill>
                  <a:schemeClr val="tx2"/>
                </a:solidFill>
                <a:latin typeface="Calibri" panose="020F0502020204030204" pitchFamily="34" charset="0"/>
                <a:cs typeface="Calibri" panose="020F0502020204030204" pitchFamily="34" charset="0"/>
              </a:rPr>
              <a:t>(Müzik), </a:t>
            </a:r>
            <a:endParaRPr lang="tr-TR" altLang="tr-TR" sz="2800" dirty="0" smtClean="0">
              <a:solidFill>
                <a:schemeClr val="tx2"/>
              </a:solidFill>
              <a:latin typeface="Calibri" panose="020F0502020204030204" pitchFamily="34" charset="0"/>
              <a:cs typeface="Calibri" panose="020F0502020204030204" pitchFamily="34" charset="0"/>
            </a:endParaRPr>
          </a:p>
          <a:p>
            <a:pPr marL="0" indent="0" algn="just">
              <a:lnSpc>
                <a:spcPct val="80000"/>
              </a:lnSpc>
              <a:buNone/>
            </a:pPr>
            <a:r>
              <a:rPr lang="tr-TR" altLang="tr-TR" sz="2800" dirty="0" smtClean="0">
                <a:solidFill>
                  <a:schemeClr val="tx2"/>
                </a:solidFill>
                <a:latin typeface="Calibri" panose="020F0502020204030204" pitchFamily="34" charset="0"/>
                <a:cs typeface="Calibri" panose="020F0502020204030204" pitchFamily="34" charset="0"/>
              </a:rPr>
              <a:t>Plastik </a:t>
            </a:r>
            <a:r>
              <a:rPr lang="tr-TR" altLang="tr-TR" sz="2800" dirty="0">
                <a:solidFill>
                  <a:schemeClr val="tx2"/>
                </a:solidFill>
                <a:latin typeface="Calibri" panose="020F0502020204030204" pitchFamily="34" charset="0"/>
                <a:cs typeface="Calibri" panose="020F0502020204030204" pitchFamily="34" charset="0"/>
              </a:rPr>
              <a:t>Sanatlar (</a:t>
            </a:r>
            <a:r>
              <a:rPr lang="tr-TR" altLang="tr-TR" sz="2800" dirty="0" err="1">
                <a:solidFill>
                  <a:schemeClr val="tx2"/>
                </a:solidFill>
                <a:latin typeface="Calibri" panose="020F0502020204030204" pitchFamily="34" charset="0"/>
                <a:cs typeface="Calibri" panose="020F0502020204030204" pitchFamily="34" charset="0"/>
              </a:rPr>
              <a:t>Resim,Heykel</a:t>
            </a:r>
            <a:r>
              <a:rPr lang="tr-TR" altLang="tr-TR" sz="2800" dirty="0">
                <a:solidFill>
                  <a:schemeClr val="tx2"/>
                </a:solidFill>
                <a:latin typeface="Calibri" panose="020F0502020204030204" pitchFamily="34" charset="0"/>
                <a:cs typeface="Calibri" panose="020F0502020204030204" pitchFamily="34" charset="0"/>
              </a:rPr>
              <a:t>), </a:t>
            </a:r>
            <a:endParaRPr lang="tr-TR" altLang="tr-TR" sz="2800" dirty="0" smtClean="0">
              <a:solidFill>
                <a:schemeClr val="tx2"/>
              </a:solidFill>
              <a:latin typeface="Calibri" panose="020F0502020204030204" pitchFamily="34" charset="0"/>
              <a:cs typeface="Calibri" panose="020F0502020204030204" pitchFamily="34" charset="0"/>
            </a:endParaRPr>
          </a:p>
          <a:p>
            <a:pPr marL="0" indent="0" algn="just">
              <a:lnSpc>
                <a:spcPct val="80000"/>
              </a:lnSpc>
              <a:buNone/>
            </a:pPr>
            <a:r>
              <a:rPr lang="tr-TR" altLang="tr-TR" sz="2800" dirty="0" smtClean="0">
                <a:solidFill>
                  <a:schemeClr val="tx2"/>
                </a:solidFill>
                <a:latin typeface="Calibri" panose="020F0502020204030204" pitchFamily="34" charset="0"/>
                <a:cs typeface="Calibri" panose="020F0502020204030204" pitchFamily="34" charset="0"/>
              </a:rPr>
              <a:t>Drama </a:t>
            </a:r>
            <a:r>
              <a:rPr lang="tr-TR" altLang="tr-TR" sz="2800" dirty="0">
                <a:solidFill>
                  <a:schemeClr val="tx2"/>
                </a:solidFill>
                <a:latin typeface="Calibri" panose="020F0502020204030204" pitchFamily="34" charset="0"/>
                <a:cs typeface="Calibri" panose="020F0502020204030204" pitchFamily="34" charset="0"/>
              </a:rPr>
              <a:t>(Sahne ve Görüntü) sanatları bölümleri vardır.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267" y="5106936"/>
            <a:ext cx="1954527" cy="1751064"/>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0" y="1871333"/>
            <a:ext cx="2016224" cy="1425913"/>
          </a:xfrm>
          <a:prstGeom prst="rect">
            <a:avLst/>
          </a:prstGeom>
        </p:spPr>
      </p:pic>
      <p:sp>
        <p:nvSpPr>
          <p:cNvPr id="2" name="Dikdörtgen 1"/>
          <p:cNvSpPr/>
          <p:nvPr/>
        </p:nvSpPr>
        <p:spPr>
          <a:xfrm>
            <a:off x="1034302" y="442504"/>
            <a:ext cx="6231052" cy="1477328"/>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tr-TR" altLang="tr-TR" sz="5000" b="1" i="0" u="none" strike="noStrike" kern="1200" cap="none" spc="0" normalizeH="0" baseline="0" noProof="0" dirty="0">
                <a:ln w="11430"/>
                <a:solidFill>
                  <a:schemeClr val="accent1">
                    <a:lumMod val="75000"/>
                  </a:schemeClr>
                </a:solidFill>
                <a:effectLst>
                  <a:outerShdw blurRad="80000" dist="40000" dir="5040000" algn="tl">
                    <a:srgbClr val="000000">
                      <a:alpha val="30000"/>
                    </a:srgbClr>
                  </a:outerShdw>
                </a:effectLst>
                <a:uLnTx/>
                <a:uFillTx/>
                <a:latin typeface="Calibri" panose="020F0502020204030204" pitchFamily="34" charset="0"/>
                <a:cs typeface="Calibri" panose="020F0502020204030204" pitchFamily="34" charset="0"/>
              </a:rPr>
              <a:t>ANADOLU GÜZEL SANATLAR LİSELERİ</a:t>
            </a:r>
          </a:p>
        </p:txBody>
      </p:sp>
    </p:spTree>
    <p:extLst>
      <p:ext uri="{BB962C8B-B14F-4D97-AF65-F5344CB8AC3E}">
        <p14:creationId xmlns:p14="http://schemas.microsoft.com/office/powerpoint/2010/main" val="1412490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2420888"/>
            <a:ext cx="6192688" cy="4104456"/>
          </a:xfrm>
        </p:spPr>
        <p:txBody>
          <a:bodyPr>
            <a:noAutofit/>
          </a:bodyPr>
          <a:lstStyle/>
          <a:p>
            <a:pPr>
              <a:spcAft>
                <a:spcPts val="600"/>
              </a:spcAft>
              <a:buClr>
                <a:schemeClr val="tx2"/>
              </a:buClr>
              <a:buFont typeface="Wingdings" pitchFamily="2" charset="2"/>
              <a:buChar char="q"/>
            </a:pPr>
            <a:r>
              <a:rPr lang="tr-TR" altLang="tr-TR" sz="2400" dirty="0">
                <a:solidFill>
                  <a:schemeClr val="tx2"/>
                </a:solidFill>
                <a:latin typeface="Calibri" panose="020F0502020204030204" pitchFamily="34" charset="0"/>
                <a:cs typeface="Calibri" panose="020F0502020204030204" pitchFamily="34" charset="0"/>
              </a:rPr>
              <a:t>Spor liseleri; </a:t>
            </a:r>
            <a:r>
              <a:rPr lang="tr-TR" altLang="tr-TR" sz="2000" dirty="0">
                <a:solidFill>
                  <a:schemeClr val="tx2"/>
                </a:solidFill>
                <a:latin typeface="Calibri" panose="020F0502020204030204" pitchFamily="34" charset="0"/>
                <a:cs typeface="Calibri" panose="020F0502020204030204" pitchFamily="34" charset="0"/>
              </a:rPr>
              <a:t>beden</a:t>
            </a:r>
            <a:r>
              <a:rPr lang="tr-TR" altLang="tr-TR" sz="2400" dirty="0">
                <a:solidFill>
                  <a:schemeClr val="tx2"/>
                </a:solidFill>
                <a:latin typeface="Calibri" panose="020F0502020204030204" pitchFamily="34" charset="0"/>
                <a:cs typeface="Calibri" panose="020F0502020204030204" pitchFamily="34" charset="0"/>
              </a:rPr>
              <a:t> eğitimi ve sporla ilgili yüksek öğretim kurumlarının bulunduğu; spor lisesi programlarının uygulanabileceği kapalı spor salonu, futbol sahası ve benzeri spor alanları ile yeterli spor araç-gereci bulunan, fizikî alt yapısı uygun olan okullardır. </a:t>
            </a:r>
            <a:endParaRPr lang="tr-TR" altLang="tr-TR" sz="2400" dirty="0" smtClean="0">
              <a:solidFill>
                <a:schemeClr val="tx2"/>
              </a:solidFill>
              <a:latin typeface="Calibri" panose="020F0502020204030204" pitchFamily="34" charset="0"/>
              <a:cs typeface="Calibri" panose="020F0502020204030204" pitchFamily="34" charset="0"/>
            </a:endParaRPr>
          </a:p>
          <a:p>
            <a:pPr algn="just">
              <a:lnSpc>
                <a:spcPct val="80000"/>
              </a:lnSpc>
              <a:spcAft>
                <a:spcPts val="600"/>
              </a:spcAft>
              <a:buClr>
                <a:schemeClr val="tx2"/>
              </a:buClr>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Yatılı</a:t>
            </a:r>
            <a:r>
              <a:rPr lang="tr-TR" altLang="tr-TR" sz="2400" dirty="0">
                <a:solidFill>
                  <a:schemeClr val="tx2"/>
                </a:solidFill>
                <a:latin typeface="Calibri" panose="020F0502020204030204" pitchFamily="34" charset="0"/>
                <a:cs typeface="Calibri" panose="020F0502020204030204" pitchFamily="34" charset="0"/>
              </a:rPr>
              <a:t>, gündüzlü ve karma eğitim yapan liselerdir. </a:t>
            </a:r>
          </a:p>
          <a:p>
            <a:pPr algn="just">
              <a:lnSpc>
                <a:spcPct val="80000"/>
              </a:lnSpc>
              <a:spcAft>
                <a:spcPts val="600"/>
              </a:spcAft>
              <a:buClr>
                <a:schemeClr val="tx2"/>
              </a:buClr>
              <a:buFont typeface="Wingdings" pitchFamily="2" charset="2"/>
              <a:buChar char="q"/>
            </a:pPr>
            <a:r>
              <a:rPr lang="tr-TR" altLang="tr-TR" sz="2400" dirty="0">
                <a:solidFill>
                  <a:schemeClr val="tx2"/>
                </a:solidFill>
                <a:latin typeface="Calibri" panose="020F0502020204030204" pitchFamily="34" charset="0"/>
                <a:cs typeface="Calibri" panose="020F0502020204030204" pitchFamily="34" charset="0"/>
              </a:rPr>
              <a:t>Bir sınıftaki öğrenci sayısı ise </a:t>
            </a:r>
            <a:r>
              <a:rPr lang="tr-TR" altLang="tr-TR" sz="2400" dirty="0" smtClean="0">
                <a:solidFill>
                  <a:schemeClr val="tx2"/>
                </a:solidFill>
                <a:latin typeface="Calibri" panose="020F0502020204030204" pitchFamily="34" charset="0"/>
                <a:cs typeface="Calibri" panose="020F0502020204030204" pitchFamily="34" charset="0"/>
              </a:rPr>
              <a:t>30’u </a:t>
            </a:r>
            <a:r>
              <a:rPr lang="tr-TR" altLang="tr-TR" sz="2400" dirty="0">
                <a:solidFill>
                  <a:schemeClr val="tx2"/>
                </a:solidFill>
                <a:latin typeface="Calibri" panose="020F0502020204030204" pitchFamily="34" charset="0"/>
                <a:cs typeface="Calibri" panose="020F0502020204030204" pitchFamily="34" charset="0"/>
              </a:rPr>
              <a:t>geçemez.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865486"/>
            <a:ext cx="2306020" cy="3659858"/>
          </a:xfrm>
          <a:prstGeom prst="rect">
            <a:avLst/>
          </a:prstGeom>
        </p:spPr>
      </p:pic>
      <p:sp>
        <p:nvSpPr>
          <p:cNvPr id="4" name="Dikdörtgen 3"/>
          <p:cNvSpPr/>
          <p:nvPr/>
        </p:nvSpPr>
        <p:spPr>
          <a:xfrm>
            <a:off x="2197583" y="620688"/>
            <a:ext cx="4243469" cy="840230"/>
          </a:xfrm>
          <a:prstGeom prst="rect">
            <a:avLst/>
          </a:prstGeom>
        </p:spPr>
        <p:txBody>
          <a:bodyPr wrap="none">
            <a:spAutoFit/>
          </a:bodyPr>
          <a:lstStyle/>
          <a:p>
            <a:pPr lvl="0" algn="ctr">
              <a:lnSpc>
                <a:spcPct val="90000"/>
              </a:lnSpc>
            </a:pPr>
            <a:r>
              <a:rPr lang="tr-TR" altLang="tr-TR" sz="5400" b="1" dirty="0">
                <a:ln w="11430"/>
                <a:solidFill>
                  <a:schemeClr val="accent1">
                    <a:lumMod val="75000"/>
                  </a:schemeClr>
                </a:solidFill>
                <a:latin typeface="Calibri" panose="020F0502020204030204" pitchFamily="34" charset="0"/>
                <a:cs typeface="Calibri" panose="020F0502020204030204" pitchFamily="34" charset="0"/>
              </a:rPr>
              <a:t>SPOR LİSELERİ</a:t>
            </a:r>
          </a:p>
        </p:txBody>
      </p:sp>
    </p:spTree>
    <p:extLst>
      <p:ext uri="{BB962C8B-B14F-4D97-AF65-F5344CB8AC3E}">
        <p14:creationId xmlns:p14="http://schemas.microsoft.com/office/powerpoint/2010/main" val="1470771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2780928"/>
            <a:ext cx="7992888" cy="3024336"/>
          </a:xfrm>
        </p:spPr>
        <p:txBody>
          <a:bodyPr>
            <a:normAutofit/>
          </a:bodyPr>
          <a:lstStyle/>
          <a:p>
            <a:pPr algn="just">
              <a:lnSpc>
                <a:spcPct val="80000"/>
              </a:lnSpc>
              <a:spcAft>
                <a:spcPts val="600"/>
              </a:spcAft>
              <a:buClr>
                <a:schemeClr val="tx2"/>
              </a:buClr>
              <a:buFont typeface="Wingdings" pitchFamily="2" charset="2"/>
              <a:buChar char="q"/>
            </a:pPr>
            <a:r>
              <a:rPr lang="tr-TR" altLang="tr-TR" sz="2800" dirty="0" smtClean="0">
                <a:solidFill>
                  <a:schemeClr val="tx2"/>
                </a:solidFill>
                <a:latin typeface="Calibri" panose="020F0502020204030204" pitchFamily="34" charset="0"/>
                <a:cs typeface="Calibri" panose="020F0502020204030204" pitchFamily="34" charset="0"/>
              </a:rPr>
              <a:t>Yüksek </a:t>
            </a:r>
            <a:r>
              <a:rPr lang="tr-TR" altLang="tr-TR" sz="2800" dirty="0">
                <a:solidFill>
                  <a:schemeClr val="tx2"/>
                </a:solidFill>
                <a:latin typeface="Calibri" panose="020F0502020204030204" pitchFamily="34" charset="0"/>
                <a:cs typeface="Calibri" panose="020F0502020204030204" pitchFamily="34" charset="0"/>
              </a:rPr>
              <a:t>Öğrenim Kurumları (kendi alanlarında), seçecekleri Fakültelere girişlerde spor liselerinin ilgili bölümlerinden mezun öğrencilere ek başarı puanı vermektedir. </a:t>
            </a:r>
          </a:p>
          <a:p>
            <a:pPr algn="just">
              <a:lnSpc>
                <a:spcPct val="80000"/>
              </a:lnSpc>
              <a:spcAft>
                <a:spcPts val="600"/>
              </a:spcAft>
              <a:buClr>
                <a:schemeClr val="tx2"/>
              </a:buClr>
              <a:buFont typeface="Wingdings" pitchFamily="2" charset="2"/>
              <a:buChar char="q"/>
            </a:pPr>
            <a:r>
              <a:rPr lang="tr-TR" altLang="tr-TR" sz="2800" dirty="0" smtClean="0">
                <a:solidFill>
                  <a:schemeClr val="tx2"/>
                </a:solidFill>
                <a:latin typeface="Calibri" panose="020F0502020204030204" pitchFamily="34" charset="0"/>
                <a:cs typeface="Calibri" panose="020F0502020204030204" pitchFamily="34" charset="0"/>
              </a:rPr>
              <a:t>Bu </a:t>
            </a:r>
            <a:r>
              <a:rPr lang="tr-TR" altLang="tr-TR" sz="2800" dirty="0">
                <a:solidFill>
                  <a:schemeClr val="tx2"/>
                </a:solidFill>
                <a:latin typeface="Calibri" panose="020F0502020204030204" pitchFamily="34" charset="0"/>
                <a:cs typeface="Calibri" panose="020F0502020204030204" pitchFamily="34" charset="0"/>
              </a:rPr>
              <a:t>okullara yetenek sınavı ile öğrenci alınmaktadır</a:t>
            </a:r>
            <a:r>
              <a:rPr lang="tr-TR" altLang="tr-TR" sz="2800" dirty="0" smtClean="0">
                <a:solidFill>
                  <a:schemeClr val="tx2"/>
                </a:solidFill>
                <a:latin typeface="Calibri" panose="020F0502020204030204" pitchFamily="34" charset="0"/>
                <a:cs typeface="Calibri" panose="020F0502020204030204" pitchFamily="34" charset="0"/>
              </a:rPr>
              <a:t>.</a:t>
            </a:r>
            <a:endParaRPr lang="tr-TR" altLang="tr-TR" sz="2800" dirty="0">
              <a:solidFill>
                <a:schemeClr val="tx2"/>
              </a:solidFill>
              <a:latin typeface="Calibri" panose="020F0502020204030204" pitchFamily="34" charset="0"/>
              <a:cs typeface="Calibri" panose="020F0502020204030204" pitchFamily="34" charset="0"/>
            </a:endParaRPr>
          </a:p>
        </p:txBody>
      </p:sp>
      <p:sp>
        <p:nvSpPr>
          <p:cNvPr id="4" name="Dikdörtgen 3"/>
          <p:cNvSpPr/>
          <p:nvPr/>
        </p:nvSpPr>
        <p:spPr>
          <a:xfrm>
            <a:off x="2197583" y="620688"/>
            <a:ext cx="4243469" cy="840230"/>
          </a:xfrm>
          <a:prstGeom prst="rect">
            <a:avLst/>
          </a:prstGeom>
        </p:spPr>
        <p:txBody>
          <a:bodyPr wrap="none">
            <a:spAutoFit/>
          </a:bodyPr>
          <a:lstStyle/>
          <a:p>
            <a:pPr lvl="0" algn="ctr">
              <a:lnSpc>
                <a:spcPct val="90000"/>
              </a:lnSpc>
            </a:pPr>
            <a:r>
              <a:rPr lang="tr-TR" altLang="tr-TR" sz="5400" b="1" dirty="0">
                <a:ln w="11430"/>
                <a:solidFill>
                  <a:schemeClr val="accent1">
                    <a:lumMod val="75000"/>
                  </a:schemeClr>
                </a:solidFill>
                <a:latin typeface="Calibri" panose="020F0502020204030204" pitchFamily="34" charset="0"/>
                <a:cs typeface="Calibri" panose="020F0502020204030204" pitchFamily="34" charset="0"/>
              </a:rPr>
              <a:t>SPOR LİSELERİ</a:t>
            </a:r>
          </a:p>
        </p:txBody>
      </p:sp>
    </p:spTree>
    <p:extLst>
      <p:ext uri="{BB962C8B-B14F-4D97-AF65-F5344CB8AC3E}">
        <p14:creationId xmlns:p14="http://schemas.microsoft.com/office/powerpoint/2010/main" val="2246582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3528" y="2276872"/>
            <a:ext cx="8229600" cy="3960440"/>
          </a:xfrm>
        </p:spPr>
        <p:txBody>
          <a:bodyPr>
            <a:normAutofit/>
          </a:bodyPr>
          <a:lstStyle/>
          <a:p>
            <a:pPr algn="ctr"/>
            <a:r>
              <a:rPr lang="tr-TR" sz="5400" b="1" dirty="0">
                <a:ln w="11430"/>
                <a:solidFill>
                  <a:schemeClr val="accent1">
                    <a:lumMod val="75000"/>
                  </a:schemeClr>
                </a:solidFill>
                <a:latin typeface="Calibri" panose="020F0502020204030204" pitchFamily="34" charset="0"/>
                <a:cs typeface="Calibri" panose="020F0502020204030204" pitchFamily="34" charset="0"/>
              </a:rPr>
              <a:t>MESLEKİ VE TEKNİK</a:t>
            </a:r>
            <a:br>
              <a:rPr lang="tr-TR" sz="5400" b="1" dirty="0">
                <a:ln w="11430"/>
                <a:solidFill>
                  <a:schemeClr val="accent1">
                    <a:lumMod val="75000"/>
                  </a:schemeClr>
                </a:solidFill>
                <a:latin typeface="Calibri" panose="020F0502020204030204" pitchFamily="34" charset="0"/>
                <a:cs typeface="Calibri" panose="020F0502020204030204" pitchFamily="34" charset="0"/>
              </a:rPr>
            </a:br>
            <a:r>
              <a:rPr lang="tr-TR" sz="5400" b="1" dirty="0">
                <a:ln w="11430"/>
                <a:solidFill>
                  <a:schemeClr val="accent1">
                    <a:lumMod val="75000"/>
                  </a:schemeClr>
                </a:solidFill>
                <a:latin typeface="Calibri" panose="020F0502020204030204" pitchFamily="34" charset="0"/>
                <a:cs typeface="Calibri" panose="020F0502020204030204" pitchFamily="34" charset="0"/>
              </a:rPr>
              <a:t> ANADOLU LİSELERİ</a:t>
            </a:r>
            <a:br>
              <a:rPr lang="tr-TR" sz="5400" b="1" dirty="0">
                <a:ln w="11430"/>
                <a:solidFill>
                  <a:schemeClr val="accent1">
                    <a:lumMod val="75000"/>
                  </a:schemeClr>
                </a:solidFill>
                <a:latin typeface="Calibri" panose="020F0502020204030204" pitchFamily="34" charset="0"/>
                <a:cs typeface="Calibri" panose="020F0502020204030204" pitchFamily="34" charset="0"/>
              </a:rPr>
            </a:br>
            <a:endParaRPr lang="tr-TR" sz="54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029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2"/>
          <p:cNvSpPr>
            <a:spLocks noGrp="1"/>
          </p:cNvSpPr>
          <p:nvPr>
            <p:ph type="title"/>
          </p:nvPr>
        </p:nvSpPr>
        <p:spPr/>
        <p:txBody>
          <a:bodyPr/>
          <a:lstStyle/>
          <a:p>
            <a:pPr eaLnBrk="1" hangingPunct="1"/>
            <a:r>
              <a:rPr lang="tr-TR" altLang="tr-TR" smtClean="0">
                <a:solidFill>
                  <a:srgbClr val="C00000"/>
                </a:solidFill>
              </a:rPr>
              <a:t>Hangi Okullar puanla alacak?</a:t>
            </a:r>
          </a:p>
        </p:txBody>
      </p:sp>
      <p:sp>
        <p:nvSpPr>
          <p:cNvPr id="5" name="İçerik Yer Tutucusu 1"/>
          <p:cNvSpPr txBox="1">
            <a:spLocks noGrp="1"/>
          </p:cNvSpPr>
          <p:nvPr>
            <p:ph idx="1"/>
          </p:nvPr>
        </p:nvSpPr>
        <p:spPr>
          <a:xfrm>
            <a:off x="0" y="1447800"/>
            <a:ext cx="9144000" cy="426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457200" indent="-457200" eaLnBrk="1" hangingPunct="1">
              <a:buClr>
                <a:sysClr val="window" lastClr="FFFFFF"/>
              </a:buClr>
              <a:buFont typeface="+mj-lt"/>
              <a:buAutoNum type="arabicPeriod"/>
              <a:defRPr/>
            </a:pPr>
            <a:r>
              <a:rPr lang="tr-TR" dirty="0">
                <a:latin typeface="Century Gothic" panose="020B0502020202020204"/>
              </a:rPr>
              <a:t>Merkez Isparta Süleyman Demirel </a:t>
            </a:r>
            <a:r>
              <a:rPr lang="tr-TR" dirty="0">
                <a:solidFill>
                  <a:srgbClr val="FFFF00"/>
                </a:solidFill>
                <a:latin typeface="Century Gothic" panose="020B0502020202020204"/>
              </a:rPr>
              <a:t>Fen Lisesi </a:t>
            </a:r>
            <a:r>
              <a:rPr lang="tr-TR" dirty="0">
                <a:latin typeface="Century Gothic" panose="020B0502020202020204"/>
              </a:rPr>
              <a:t>120</a:t>
            </a:r>
          </a:p>
          <a:p>
            <a:pPr marL="457200" indent="-457200" eaLnBrk="1" hangingPunct="1">
              <a:buClr>
                <a:sysClr val="window" lastClr="FFFFFF"/>
              </a:buClr>
              <a:buFont typeface="+mj-lt"/>
              <a:buAutoNum type="arabicPeriod"/>
              <a:defRPr/>
            </a:pPr>
            <a:r>
              <a:rPr lang="tr-TR" dirty="0">
                <a:latin typeface="Century Gothic" panose="020B0502020202020204"/>
              </a:rPr>
              <a:t>Şarkikaraağaç </a:t>
            </a:r>
            <a:r>
              <a:rPr lang="tr-TR" dirty="0" err="1">
                <a:latin typeface="Century Gothic" panose="020B0502020202020204"/>
              </a:rPr>
              <a:t>Şarkikaraağaç</a:t>
            </a:r>
            <a:r>
              <a:rPr lang="tr-TR" dirty="0">
                <a:latin typeface="Century Gothic" panose="020B0502020202020204"/>
              </a:rPr>
              <a:t> </a:t>
            </a:r>
            <a:r>
              <a:rPr lang="tr-TR" dirty="0">
                <a:solidFill>
                  <a:srgbClr val="FFFF00"/>
                </a:solidFill>
                <a:latin typeface="Century Gothic" panose="020B0502020202020204"/>
              </a:rPr>
              <a:t>Fen Lisesi </a:t>
            </a:r>
            <a:r>
              <a:rPr lang="tr-TR" dirty="0">
                <a:latin typeface="Century Gothic" panose="020B0502020202020204"/>
              </a:rPr>
              <a:t>90</a:t>
            </a:r>
          </a:p>
          <a:p>
            <a:pPr marL="457200" indent="-457200" eaLnBrk="1" hangingPunct="1">
              <a:buClr>
                <a:sysClr val="window" lastClr="FFFFFF"/>
              </a:buClr>
              <a:buFont typeface="+mj-lt"/>
              <a:buAutoNum type="arabicPeriod"/>
              <a:defRPr/>
            </a:pPr>
            <a:r>
              <a:rPr lang="tr-TR" dirty="0">
                <a:latin typeface="Century Gothic" panose="020B0502020202020204"/>
              </a:rPr>
              <a:t>Yalvaç </a:t>
            </a:r>
            <a:r>
              <a:rPr lang="tr-TR" dirty="0" err="1">
                <a:latin typeface="Century Gothic" panose="020B0502020202020204"/>
              </a:rPr>
              <a:t>Yalvaç</a:t>
            </a:r>
            <a:r>
              <a:rPr lang="tr-TR" dirty="0">
                <a:latin typeface="Century Gothic" panose="020B0502020202020204"/>
              </a:rPr>
              <a:t> </a:t>
            </a:r>
            <a:r>
              <a:rPr lang="tr-TR" dirty="0">
                <a:solidFill>
                  <a:srgbClr val="FFFF00"/>
                </a:solidFill>
                <a:latin typeface="Century Gothic" panose="020B0502020202020204"/>
              </a:rPr>
              <a:t>Fen Lisesi </a:t>
            </a:r>
            <a:r>
              <a:rPr lang="tr-TR" dirty="0" smtClean="0">
                <a:latin typeface="Century Gothic" panose="020B0502020202020204"/>
              </a:rPr>
              <a:t> </a:t>
            </a:r>
            <a:r>
              <a:rPr lang="tr-TR" dirty="0">
                <a:latin typeface="Century Gothic" panose="020B0502020202020204"/>
              </a:rPr>
              <a:t>90 </a:t>
            </a:r>
          </a:p>
          <a:p>
            <a:pPr marL="457200" indent="-457200" eaLnBrk="1" hangingPunct="1">
              <a:buClr>
                <a:sysClr val="window" lastClr="FFFFFF"/>
              </a:buClr>
              <a:buFont typeface="+mj-lt"/>
              <a:buAutoNum type="arabicPeriod"/>
              <a:defRPr/>
            </a:pPr>
            <a:r>
              <a:rPr lang="tr-TR" dirty="0" smtClean="0">
                <a:latin typeface="Century Gothic" panose="020B0502020202020204"/>
              </a:rPr>
              <a:t>Gönen Gönen </a:t>
            </a:r>
            <a:r>
              <a:rPr lang="tr-TR" dirty="0" smtClean="0">
                <a:solidFill>
                  <a:srgbClr val="FFFF00"/>
                </a:solidFill>
                <a:latin typeface="Century Gothic" panose="020B0502020202020204"/>
              </a:rPr>
              <a:t>Fen Lisesi </a:t>
            </a:r>
            <a:r>
              <a:rPr lang="tr-TR" dirty="0" smtClean="0">
                <a:latin typeface="Century Gothic" panose="020B0502020202020204"/>
              </a:rPr>
              <a:t>90 </a:t>
            </a:r>
          </a:p>
          <a:p>
            <a:pPr marL="457200" indent="-457200" eaLnBrk="1" hangingPunct="1">
              <a:buClr>
                <a:sysClr val="window" lastClr="FFFFFF"/>
              </a:buClr>
              <a:buFont typeface="+mj-lt"/>
              <a:buAutoNum type="arabicPeriod"/>
              <a:defRPr/>
            </a:pPr>
            <a:r>
              <a:rPr lang="tr-TR" dirty="0">
                <a:latin typeface="Century Gothic" panose="020B0502020202020204"/>
              </a:rPr>
              <a:t>Merkez Isparta Gazi </a:t>
            </a:r>
            <a:r>
              <a:rPr lang="tr-TR" dirty="0">
                <a:solidFill>
                  <a:srgbClr val="762A08"/>
                </a:solidFill>
                <a:latin typeface="Century Gothic" panose="020B0502020202020204"/>
              </a:rPr>
              <a:t>Sosyal Bilimler Lisesi  </a:t>
            </a:r>
            <a:r>
              <a:rPr lang="tr-TR" dirty="0" smtClean="0">
                <a:latin typeface="Century Gothic" panose="020B0502020202020204"/>
              </a:rPr>
              <a:t>90</a:t>
            </a:r>
          </a:p>
          <a:p>
            <a:pPr marL="457200" indent="-457200" eaLnBrk="1" hangingPunct="1">
              <a:buClr>
                <a:sysClr val="window" lastClr="FFFFFF"/>
              </a:buClr>
              <a:buFont typeface="+mj-lt"/>
              <a:buAutoNum type="arabicPeriod"/>
              <a:defRPr/>
            </a:pPr>
            <a:r>
              <a:rPr lang="tr-TR" dirty="0" smtClean="0">
                <a:latin typeface="Century Gothic" panose="020B0502020202020204"/>
              </a:rPr>
              <a:t>Merkez </a:t>
            </a:r>
            <a:r>
              <a:rPr lang="tr-TR" dirty="0" err="1" smtClean="0">
                <a:latin typeface="Century Gothic" panose="020B0502020202020204"/>
              </a:rPr>
              <a:t>Işıkkent</a:t>
            </a:r>
            <a:r>
              <a:rPr lang="tr-TR" dirty="0" smtClean="0">
                <a:latin typeface="Century Gothic" panose="020B0502020202020204"/>
              </a:rPr>
              <a:t> Anadolu </a:t>
            </a:r>
            <a:r>
              <a:rPr lang="tr-TR" dirty="0" smtClean="0">
                <a:solidFill>
                  <a:srgbClr val="FFC000"/>
                </a:solidFill>
                <a:latin typeface="Century Gothic" panose="020B0502020202020204"/>
              </a:rPr>
              <a:t>İmam Hatip Lisesi</a:t>
            </a:r>
            <a:r>
              <a:rPr lang="tr-TR" dirty="0" smtClean="0">
                <a:latin typeface="Century Gothic" panose="020B0502020202020204"/>
              </a:rPr>
              <a:t> 90 </a:t>
            </a:r>
          </a:p>
          <a:p>
            <a:pPr marL="457200" indent="-457200" eaLnBrk="1" hangingPunct="1">
              <a:buClr>
                <a:sysClr val="window" lastClr="FFFFFF"/>
              </a:buClr>
              <a:buFont typeface="+mj-lt"/>
              <a:buAutoNum type="arabicPeriod"/>
              <a:defRPr/>
            </a:pPr>
            <a:r>
              <a:rPr lang="tr-TR" dirty="0" smtClean="0">
                <a:latin typeface="Century Gothic" panose="020B0502020202020204"/>
              </a:rPr>
              <a:t>Merkez Şehit Tevhit Akkan Kız Anadolu </a:t>
            </a:r>
            <a:r>
              <a:rPr lang="tr-TR" dirty="0" smtClean="0">
                <a:solidFill>
                  <a:srgbClr val="FFC000"/>
                </a:solidFill>
                <a:latin typeface="Century Gothic" panose="020B0502020202020204"/>
              </a:rPr>
              <a:t>İmam Hatip Lisesi </a:t>
            </a:r>
            <a:r>
              <a:rPr lang="tr-TR" dirty="0" smtClean="0">
                <a:latin typeface="Century Gothic" panose="020B0502020202020204"/>
              </a:rPr>
              <a:t>90</a:t>
            </a:r>
          </a:p>
          <a:p>
            <a:pPr marL="457200" indent="-457200" eaLnBrk="1" hangingPunct="1">
              <a:buClr>
                <a:sysClr val="window" lastClr="FFFFFF"/>
              </a:buClr>
              <a:buFont typeface="+mj-lt"/>
              <a:buAutoNum type="arabicPeriod"/>
              <a:defRPr/>
            </a:pPr>
            <a:r>
              <a:rPr lang="tr-TR" dirty="0" smtClean="0">
                <a:latin typeface="Century Gothic" panose="020B0502020202020204"/>
              </a:rPr>
              <a:t> Merkez Gül </a:t>
            </a:r>
            <a:r>
              <a:rPr lang="tr-TR" dirty="0" smtClean="0">
                <a:solidFill>
                  <a:srgbClr val="767108"/>
                </a:solidFill>
                <a:latin typeface="Century Gothic" panose="020B0502020202020204"/>
              </a:rPr>
              <a:t>Mesleki ve Teknik Anadolu Lisesi </a:t>
            </a:r>
            <a:r>
              <a:rPr lang="tr-TR" dirty="0" smtClean="0">
                <a:latin typeface="Century Gothic" panose="020B0502020202020204"/>
              </a:rPr>
              <a:t>30 </a:t>
            </a:r>
          </a:p>
          <a:p>
            <a:pPr marL="457200" indent="-457200" eaLnBrk="1" hangingPunct="1">
              <a:buClr>
                <a:sysClr val="window" lastClr="FFFFFF"/>
              </a:buClr>
              <a:buFont typeface="+mj-lt"/>
              <a:buAutoNum type="arabicPeriod"/>
              <a:defRPr/>
            </a:pPr>
            <a:r>
              <a:rPr lang="tr-TR" dirty="0" smtClean="0">
                <a:latin typeface="Century Gothic" panose="020B0502020202020204"/>
              </a:rPr>
              <a:t> Merkez Şehit Ahmet Hilmi Yiğit </a:t>
            </a:r>
            <a:r>
              <a:rPr lang="tr-TR" dirty="0" smtClean="0">
                <a:solidFill>
                  <a:srgbClr val="767108"/>
                </a:solidFill>
                <a:latin typeface="Century Gothic" panose="020B0502020202020204"/>
              </a:rPr>
              <a:t>Mesleki ve Teknik Anadolu Lisesi</a:t>
            </a:r>
            <a:r>
              <a:rPr lang="tr-TR" dirty="0" smtClean="0">
                <a:latin typeface="Century Gothic" panose="020B0502020202020204"/>
              </a:rPr>
              <a:t> 30</a:t>
            </a:r>
          </a:p>
          <a:p>
            <a:pPr marL="0" indent="0" eaLnBrk="1" hangingPunct="1">
              <a:buClr>
                <a:sysClr val="window" lastClr="FFFFFF"/>
              </a:buClr>
              <a:buFont typeface="Wingdings 3" panose="05040102010807070707" pitchFamily="18" charset="2"/>
              <a:buNone/>
              <a:defRPr/>
            </a:pPr>
            <a:endParaRPr lang="tr-TR" dirty="0">
              <a:latin typeface="Century Gothic" panose="020B0502020202020204"/>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95536" y="2492896"/>
            <a:ext cx="8352928" cy="2246769"/>
          </a:xfrm>
          <a:prstGeom prst="rect">
            <a:avLst/>
          </a:prstGeom>
          <a:noFill/>
        </p:spPr>
        <p:txBody>
          <a:bodyPr wrap="square" rtlCol="0">
            <a:spAutoFit/>
          </a:bodyPr>
          <a:lstStyle/>
          <a:p>
            <a:pPr algn="just"/>
            <a:r>
              <a:rPr lang="tr-TR" sz="2800" dirty="0">
                <a:solidFill>
                  <a:schemeClr val="tx2"/>
                </a:solidFill>
                <a:latin typeface="Calibri" panose="020F0502020204030204" pitchFamily="34" charset="0"/>
                <a:cs typeface="Calibri" panose="020F0502020204030204" pitchFamily="34" charset="0"/>
              </a:rPr>
              <a:t>Mesleki Teknik Eğitim Genel Müdürlüğüne bağlı olarak faaliyet gösteren 22 okul </a:t>
            </a:r>
            <a:r>
              <a:rPr lang="tr-TR" sz="2800" dirty="0" smtClean="0">
                <a:solidFill>
                  <a:schemeClr val="tx2"/>
                </a:solidFill>
                <a:latin typeface="Calibri" panose="020F0502020204030204" pitchFamily="34" charset="0"/>
                <a:cs typeface="Calibri" panose="020F0502020204030204" pitchFamily="34" charset="0"/>
              </a:rPr>
              <a:t>türü, </a:t>
            </a:r>
            <a:r>
              <a:rPr lang="tr-TR" sz="2800" dirty="0">
                <a:solidFill>
                  <a:schemeClr val="tx2"/>
                </a:solidFill>
                <a:latin typeface="Calibri" panose="020F0502020204030204" pitchFamily="34" charset="0"/>
                <a:cs typeface="Calibri" panose="020F0502020204030204" pitchFamily="34" charset="0"/>
              </a:rPr>
              <a:t>öğrenim süreleri ile yetkilerinde herhangi bir değişiklik yapılmaksızın, “Mesleki ve Teknik Anadolu Lisesi” ile “Çok programlı Anadolu Lisesi” adı altında yeniden yapılandırılmıştır</a:t>
            </a:r>
            <a:r>
              <a:rPr lang="tr-TR" sz="2800" dirty="0" smtClean="0">
                <a:solidFill>
                  <a:schemeClr val="tx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6342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95536" y="2060848"/>
            <a:ext cx="7200800" cy="341632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Meslek </a:t>
            </a:r>
            <a:r>
              <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lisesi ile </a:t>
            </a:r>
            <a:r>
              <a:rPr kumimoji="0" lang="tr-TR" sz="2400" b="0" i="0" u="none" strike="noStrike" kern="1200" cap="none" spc="0" normalizeH="0" baseline="0" noProof="0" dirty="0" err="1" smtClean="0">
                <a:ln>
                  <a:noFill/>
                </a:ln>
                <a:solidFill>
                  <a:schemeClr val="tx2"/>
                </a:solidFill>
                <a:effectLst/>
                <a:uLnTx/>
                <a:uFillTx/>
                <a:latin typeface="Calibri" panose="020F0502020204030204" pitchFamily="34" charset="0"/>
                <a:cs typeface="Calibri" panose="020F0502020204030204" pitchFamily="34" charset="0"/>
              </a:rPr>
              <a:t>anadolu</a:t>
            </a: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 meslek </a:t>
            </a:r>
            <a:r>
              <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lisesi programlarında bulunan mevcut alan ve dallar </a:t>
            </a:r>
            <a:r>
              <a:rPr kumimoji="0" lang="tr-TR" sz="2400" b="0" i="0" u="none" strike="noStrike" kern="1200" cap="none" spc="0" normalizeH="0" baseline="0" noProof="0" dirty="0" err="1" smtClean="0">
                <a:ln>
                  <a:noFill/>
                </a:ln>
                <a:solidFill>
                  <a:schemeClr val="tx2"/>
                </a:solidFill>
                <a:effectLst/>
                <a:uLnTx/>
                <a:uFillTx/>
                <a:latin typeface="Calibri" panose="020F0502020204030204" pitchFamily="34" charset="0"/>
                <a:cs typeface="Calibri" panose="020F0502020204030204" pitchFamily="34" charset="0"/>
              </a:rPr>
              <a:t>anadolu</a:t>
            </a: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 meslek </a:t>
            </a:r>
            <a:r>
              <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programı alan ve </a:t>
            </a: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dallarına, </a:t>
            </a:r>
            <a:endPar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Teknik </a:t>
            </a:r>
            <a:r>
              <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lise ile </a:t>
            </a:r>
            <a:r>
              <a:rPr kumimoji="0" lang="tr-TR" sz="2400" b="0" i="0" u="none" strike="noStrike" kern="1200" cap="none" spc="0" normalizeH="0" baseline="0" noProof="0" dirty="0" err="1" smtClean="0">
                <a:ln>
                  <a:noFill/>
                </a:ln>
                <a:solidFill>
                  <a:schemeClr val="tx2"/>
                </a:solidFill>
                <a:effectLst/>
                <a:uLnTx/>
                <a:uFillTx/>
                <a:latin typeface="Calibri" panose="020F0502020204030204" pitchFamily="34" charset="0"/>
                <a:cs typeface="Calibri" panose="020F0502020204030204" pitchFamily="34" charset="0"/>
              </a:rPr>
              <a:t>anadolu</a:t>
            </a: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 teknik </a:t>
            </a:r>
            <a:r>
              <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lisesi programlarında bulunan mevcut alan ve dallar </a:t>
            </a:r>
            <a:r>
              <a:rPr kumimoji="0" lang="tr-TR" sz="2400" b="0" i="0" u="none" strike="noStrike" kern="1200" cap="none" spc="0" normalizeH="0" baseline="0" noProof="0" dirty="0" err="1" smtClean="0">
                <a:ln>
                  <a:noFill/>
                </a:ln>
                <a:solidFill>
                  <a:schemeClr val="tx2"/>
                </a:solidFill>
                <a:effectLst/>
                <a:uLnTx/>
                <a:uFillTx/>
                <a:latin typeface="Calibri" panose="020F0502020204030204" pitchFamily="34" charset="0"/>
                <a:cs typeface="Calibri" panose="020F0502020204030204" pitchFamily="34" charset="0"/>
              </a:rPr>
              <a:t>anadolu</a:t>
            </a: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 teknik programı </a:t>
            </a:r>
            <a:r>
              <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alan ve </a:t>
            </a: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dallarına dönüştürülmüştür. </a:t>
            </a:r>
            <a:endPar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Anadolu teknik lisesi ve teknik lise </a:t>
            </a:r>
            <a:r>
              <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program türünde bulunan alanlar Anadolu meslek program türünde de </a:t>
            </a:r>
            <a:r>
              <a:rPr kumimoji="0" lang="tr-TR" sz="2400" b="0" i="0" u="none" strike="noStrike" kern="1200" cap="none" spc="0" normalizeH="0" baseline="0" noProof="0" dirty="0" smtClean="0">
                <a:ln>
                  <a:noFill/>
                </a:ln>
                <a:solidFill>
                  <a:schemeClr val="tx2"/>
                </a:solidFill>
                <a:effectLst/>
                <a:uLnTx/>
                <a:uFillTx/>
                <a:latin typeface="Calibri" panose="020F0502020204030204" pitchFamily="34" charset="0"/>
                <a:cs typeface="Calibri" panose="020F0502020204030204" pitchFamily="34" charset="0"/>
              </a:rPr>
              <a:t>açılmıştır.</a:t>
            </a:r>
            <a:endParaRPr kumimoji="0" lang="tr-TR" sz="24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142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rmAutofit/>
          </a:bodyPr>
          <a:lstStyle/>
          <a:p>
            <a:pPr algn="just">
              <a:buClr>
                <a:schemeClr val="tx2">
                  <a:lumMod val="75000"/>
                </a:schemeClr>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Eğitim süresi 4 yıldır.</a:t>
            </a:r>
          </a:p>
          <a:p>
            <a:pPr algn="just">
              <a:buClr>
                <a:schemeClr val="tx2">
                  <a:lumMod val="75000"/>
                </a:schemeClr>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9. sınıfta diğer liselerle aynı dersler okutulmaktadır.</a:t>
            </a:r>
          </a:p>
          <a:p>
            <a:pPr algn="just">
              <a:buClr>
                <a:schemeClr val="tx2">
                  <a:lumMod val="75000"/>
                </a:schemeClr>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9. sınıfın sonunda öğrenciler; Anadolu Meslek- Anadolu Teknik programlarında yer alan alanlara ayrılırlar.</a:t>
            </a:r>
          </a:p>
          <a:p>
            <a:pPr algn="just">
              <a:buClr>
                <a:schemeClr val="tx2">
                  <a:lumMod val="75000"/>
                </a:schemeClr>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10. sınıfta alan eğitimine başlanmaktadır.</a:t>
            </a:r>
          </a:p>
          <a:p>
            <a:pPr algn="just">
              <a:buClr>
                <a:schemeClr val="tx2">
                  <a:lumMod val="75000"/>
                </a:schemeClr>
              </a:buClr>
              <a:buFont typeface="Wingdings" panose="05000000000000000000" pitchFamily="2" charset="2"/>
              <a:buChar char="q"/>
            </a:pPr>
            <a:endParaRPr lang="tr-TR" sz="2800"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6910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83568" y="1700808"/>
            <a:ext cx="7408333" cy="3921299"/>
          </a:xfrm>
        </p:spPr>
        <p:txBody>
          <a:bodyPr>
            <a:normAutofit/>
          </a:bodyPr>
          <a:lstStyle/>
          <a:p>
            <a:pPr algn="just">
              <a:buClr>
                <a:schemeClr val="tx2">
                  <a:lumMod val="75000"/>
                </a:schemeClr>
              </a:buClr>
              <a:buFont typeface="Wingdings" panose="05000000000000000000" pitchFamily="2" charset="2"/>
              <a:buChar char="q"/>
            </a:pPr>
            <a:endParaRPr lang="tr-TR" sz="2800" dirty="0" smtClean="0">
              <a:solidFill>
                <a:schemeClr val="tx2"/>
              </a:solidFill>
              <a:latin typeface="Calibri" panose="020F0502020204030204" pitchFamily="34" charset="0"/>
              <a:cs typeface="Calibri" panose="020F0502020204030204" pitchFamily="34" charset="0"/>
            </a:endParaRPr>
          </a:p>
          <a:p>
            <a:pPr algn="just">
              <a:buClr>
                <a:schemeClr val="tx2">
                  <a:lumMod val="75000"/>
                </a:schemeClr>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Anadolu meslek programında, bir mesleğe yönelik bilgi ve becerilerin yanında genel bilgi dersleri de yer almaktadır.</a:t>
            </a:r>
          </a:p>
          <a:p>
            <a:pPr algn="just">
              <a:buClr>
                <a:schemeClr val="tx2">
                  <a:lumMod val="75000"/>
                </a:schemeClr>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Anadolu teknik programında ise bir mesleğe yönelik bilgi ve becerilerin yanında matematik, fizik, kimya ve biyoloji dersleri 4 yıl boyunca ağırlıklı olarak yer almaktadır.</a:t>
            </a:r>
            <a:endParaRPr lang="tr-TR" sz="2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8472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484784"/>
            <a:ext cx="7408333" cy="4569371"/>
          </a:xfrm>
        </p:spPr>
        <p:txBody>
          <a:bodyPr>
            <a:noAutofit/>
          </a:bodyPr>
          <a:lstStyle/>
          <a:p>
            <a:pPr algn="just">
              <a:buClr>
                <a:schemeClr val="tx2"/>
              </a:buClr>
              <a:buFont typeface="Wingdings" panose="05000000000000000000" pitchFamily="2" charset="2"/>
              <a:buChar char="q"/>
            </a:pPr>
            <a:r>
              <a:rPr lang="tr-TR" sz="2400" dirty="0" smtClean="0">
                <a:solidFill>
                  <a:schemeClr val="tx2"/>
                </a:solidFill>
                <a:latin typeface="Calibri" panose="020F0502020204030204" pitchFamily="34" charset="0"/>
                <a:cs typeface="Calibri" panose="020F0502020204030204" pitchFamily="34" charset="0"/>
              </a:rPr>
              <a:t>11. ve 12. sınıflarda meslek alanına bağlı olarak dal eğitimi yapılmaktadır.</a:t>
            </a:r>
          </a:p>
          <a:p>
            <a:pPr algn="just">
              <a:buClr>
                <a:schemeClr val="tx2"/>
              </a:buClr>
              <a:buFont typeface="Wingdings" panose="05000000000000000000" pitchFamily="2" charset="2"/>
              <a:buChar char="q"/>
            </a:pPr>
            <a:r>
              <a:rPr lang="tr-TR" sz="2400" dirty="0" smtClean="0">
                <a:solidFill>
                  <a:schemeClr val="tx2"/>
                </a:solidFill>
                <a:latin typeface="Calibri" panose="020F0502020204030204" pitchFamily="34" charset="0"/>
                <a:cs typeface="Calibri" panose="020F0502020204030204" pitchFamily="34" charset="0"/>
              </a:rPr>
              <a:t>Eğitimi alınan meslek alanında diploma ile birlikte bağımsız iş yeri açma belgesine sahip olunmaktadır.</a:t>
            </a:r>
          </a:p>
          <a:p>
            <a:pPr algn="just">
              <a:buClr>
                <a:schemeClr val="tx2"/>
              </a:buClr>
              <a:buFont typeface="Wingdings" panose="05000000000000000000" pitchFamily="2" charset="2"/>
              <a:buChar char="q"/>
            </a:pPr>
            <a:r>
              <a:rPr lang="tr-TR" sz="2400" dirty="0" smtClean="0">
                <a:solidFill>
                  <a:schemeClr val="tx2"/>
                </a:solidFill>
                <a:latin typeface="Calibri" panose="020F0502020204030204" pitchFamily="34" charset="0"/>
                <a:cs typeface="Calibri" panose="020F0502020204030204" pitchFamily="34" charset="0"/>
              </a:rPr>
              <a:t>Anadolu meslek programının 12. sınıfında haftada 3 gün işletmede mesleki eğitim görecek ve yaşa uygun asgari ücretin %30’undan az olmamak üzere ücret alınabilecektir.</a:t>
            </a:r>
          </a:p>
          <a:p>
            <a:pPr algn="just">
              <a:buClr>
                <a:schemeClr val="tx2"/>
              </a:buClr>
              <a:buFont typeface="Wingdings" panose="05000000000000000000" pitchFamily="2" charset="2"/>
              <a:buChar char="q"/>
            </a:pPr>
            <a:r>
              <a:rPr lang="tr-TR" sz="2400" dirty="0">
                <a:solidFill>
                  <a:schemeClr val="tx2"/>
                </a:solidFill>
                <a:latin typeface="Calibri" panose="020F0502020204030204" pitchFamily="34" charset="0"/>
                <a:cs typeface="Calibri" panose="020F0502020204030204" pitchFamily="34" charset="0"/>
              </a:rPr>
              <a:t>İşletmede beceri eğitimi ya da staj çalışmasında öğrenciler MEB tarafından sigortalanacaktır.</a:t>
            </a:r>
          </a:p>
          <a:p>
            <a:pPr algn="just">
              <a:buClr>
                <a:schemeClr val="tx2"/>
              </a:buClr>
              <a:buFont typeface="Wingdings" panose="05000000000000000000" pitchFamily="2" charset="2"/>
              <a:buChar char="q"/>
            </a:pPr>
            <a:endParaRPr lang="tr-TR"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369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47664" y="450433"/>
            <a:ext cx="5367303" cy="163121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000" b="1" cap="none" spc="0" dirty="0" smtClean="0">
                <a:ln w="11430"/>
                <a:solidFill>
                  <a:schemeClr val="accent1">
                    <a:lumMod val="75000"/>
                  </a:schemeClr>
                </a:solidFill>
                <a:latin typeface="Calibri" panose="020F0502020204030204" pitchFamily="34" charset="0"/>
                <a:cs typeface="Calibri" panose="020F0502020204030204" pitchFamily="34" charset="0"/>
              </a:rPr>
              <a:t>MESLEKİ VE TEKNİK</a:t>
            </a:r>
          </a:p>
          <a:p>
            <a:pPr algn="ctr"/>
            <a:r>
              <a:rPr lang="tr-TR" sz="5000" b="1" cap="none" spc="0" dirty="0" smtClean="0">
                <a:ln w="11430"/>
                <a:solidFill>
                  <a:schemeClr val="accent1">
                    <a:lumMod val="75000"/>
                  </a:schemeClr>
                </a:solidFill>
                <a:latin typeface="Calibri" panose="020F0502020204030204" pitchFamily="34" charset="0"/>
                <a:cs typeface="Calibri" panose="020F0502020204030204" pitchFamily="34" charset="0"/>
              </a:rPr>
              <a:t> ANADOLU LİSELERİ</a:t>
            </a:r>
            <a:endParaRPr lang="tr-TR" sz="5000" b="1" cap="none" spc="0" dirty="0">
              <a:ln w="11430"/>
              <a:solidFill>
                <a:schemeClr val="accent1">
                  <a:lumMod val="75000"/>
                </a:schemeClr>
              </a:solidFill>
              <a:latin typeface="Calibri" panose="020F0502020204030204" pitchFamily="34" charset="0"/>
              <a:cs typeface="Calibri" panose="020F0502020204030204" pitchFamily="34" charset="0"/>
            </a:endParaRPr>
          </a:p>
        </p:txBody>
      </p:sp>
      <p:sp>
        <p:nvSpPr>
          <p:cNvPr id="6" name="Metin kutusu 5"/>
          <p:cNvSpPr txBox="1"/>
          <p:nvPr/>
        </p:nvSpPr>
        <p:spPr>
          <a:xfrm>
            <a:off x="660561" y="2564449"/>
            <a:ext cx="8483439" cy="4401205"/>
          </a:xfrm>
          <a:prstGeom prst="rect">
            <a:avLst/>
          </a:prstGeom>
          <a:noFill/>
        </p:spPr>
        <p:txBody>
          <a:bodyPr wrap="square" rtlCol="0">
            <a:spAutoFit/>
          </a:bodyPr>
          <a:lstStyle/>
          <a:p>
            <a:r>
              <a:rPr lang="tr-TR" sz="2800" dirty="0" smtClean="0">
                <a:solidFill>
                  <a:schemeClr val="tx2"/>
                </a:solidFill>
                <a:latin typeface="Calibri" panose="020F0502020204030204" pitchFamily="34" charset="0"/>
                <a:cs typeface="Calibri" panose="020F0502020204030204" pitchFamily="34" charset="0"/>
              </a:rPr>
              <a:t>Bünyesinde Bulunan Okullar:</a:t>
            </a:r>
          </a:p>
          <a:p>
            <a:pPr marL="342900" indent="-342900">
              <a:buFont typeface="+mj-lt"/>
              <a:buAutoNum type="arabicPeriod"/>
            </a:pPr>
            <a:r>
              <a:rPr lang="tr-TR" sz="2800" dirty="0" smtClean="0">
                <a:solidFill>
                  <a:schemeClr val="tx2"/>
                </a:solidFill>
                <a:latin typeface="Calibri" panose="020F0502020204030204" pitchFamily="34" charset="0"/>
                <a:cs typeface="Calibri" panose="020F0502020204030204" pitchFamily="34" charset="0"/>
              </a:rPr>
              <a:t>Anadolu Sağlık Meslek Liseleri</a:t>
            </a:r>
          </a:p>
          <a:p>
            <a:pPr marL="342900" indent="-342900">
              <a:buFont typeface="+mj-lt"/>
              <a:buAutoNum type="arabicPeriod"/>
            </a:pPr>
            <a:r>
              <a:rPr lang="tr-TR" sz="2800" dirty="0" smtClean="0">
                <a:solidFill>
                  <a:schemeClr val="tx2"/>
                </a:solidFill>
                <a:latin typeface="Calibri" panose="020F0502020204030204" pitchFamily="34" charset="0"/>
                <a:cs typeface="Calibri" panose="020F0502020204030204" pitchFamily="34" charset="0"/>
              </a:rPr>
              <a:t>Ticaret Meslek Liseleri</a:t>
            </a:r>
          </a:p>
          <a:p>
            <a:pPr marL="342900" indent="-342900">
              <a:buFont typeface="+mj-lt"/>
              <a:buAutoNum type="arabicPeriod"/>
            </a:pPr>
            <a:r>
              <a:rPr lang="tr-TR" sz="2800" dirty="0" smtClean="0">
                <a:solidFill>
                  <a:schemeClr val="tx2"/>
                </a:solidFill>
                <a:latin typeface="Calibri" panose="020F0502020204030204" pitchFamily="34" charset="0"/>
                <a:cs typeface="Calibri" panose="020F0502020204030204" pitchFamily="34" charset="0"/>
              </a:rPr>
              <a:t>Turizm Meslek Liseleri</a:t>
            </a:r>
          </a:p>
          <a:p>
            <a:pPr marL="342900" indent="-342900">
              <a:buFont typeface="+mj-lt"/>
              <a:buAutoNum type="arabicPeriod"/>
            </a:pPr>
            <a:r>
              <a:rPr lang="tr-TR" sz="2800" dirty="0" smtClean="0">
                <a:solidFill>
                  <a:schemeClr val="tx2"/>
                </a:solidFill>
                <a:latin typeface="Calibri" panose="020F0502020204030204" pitchFamily="34" charset="0"/>
                <a:cs typeface="Calibri" panose="020F0502020204030204" pitchFamily="34" charset="0"/>
              </a:rPr>
              <a:t>Kız Teknik Ve Meslek Liseleri</a:t>
            </a:r>
          </a:p>
          <a:p>
            <a:pPr marL="342900" indent="-342900">
              <a:buFont typeface="+mj-lt"/>
              <a:buAutoNum type="arabicPeriod"/>
            </a:pPr>
            <a:r>
              <a:rPr lang="tr-TR" sz="2800" dirty="0" smtClean="0">
                <a:solidFill>
                  <a:schemeClr val="tx2"/>
                </a:solidFill>
                <a:latin typeface="Calibri" panose="020F0502020204030204" pitchFamily="34" charset="0"/>
                <a:cs typeface="Calibri" panose="020F0502020204030204" pitchFamily="34" charset="0"/>
              </a:rPr>
              <a:t>Teknik Ve Endüstri Meslek Liseleri</a:t>
            </a:r>
          </a:p>
          <a:p>
            <a:pPr marL="342900" indent="-342900">
              <a:buFont typeface="+mj-lt"/>
              <a:buAutoNum type="arabicPeriod"/>
            </a:pPr>
            <a:r>
              <a:rPr lang="tr-TR" sz="2800" dirty="0" smtClean="0">
                <a:solidFill>
                  <a:schemeClr val="tx2"/>
                </a:solidFill>
                <a:latin typeface="Calibri" panose="020F0502020204030204" pitchFamily="34" charset="0"/>
                <a:cs typeface="Calibri" panose="020F0502020204030204" pitchFamily="34" charset="0"/>
              </a:rPr>
              <a:t>Tarım Meslek Liseleri</a:t>
            </a:r>
          </a:p>
          <a:p>
            <a:pPr marL="342900" indent="-342900">
              <a:buFont typeface="+mj-lt"/>
              <a:buAutoNum type="arabicPeriod"/>
            </a:pPr>
            <a:r>
              <a:rPr lang="tr-TR" sz="2800" dirty="0" smtClean="0">
                <a:solidFill>
                  <a:schemeClr val="tx2"/>
                </a:solidFill>
                <a:latin typeface="Calibri" panose="020F0502020204030204" pitchFamily="34" charset="0"/>
                <a:cs typeface="Calibri" panose="020F0502020204030204" pitchFamily="34" charset="0"/>
              </a:rPr>
              <a:t>Tapu Kadastro Meslek Lisesi</a:t>
            </a:r>
          </a:p>
          <a:p>
            <a:pPr marL="342900" indent="-342900">
              <a:buFont typeface="+mj-lt"/>
              <a:buAutoNum type="arabicPeriod"/>
            </a:pPr>
            <a:endParaRPr lang="tr-TR" sz="2800" dirty="0" smtClean="0">
              <a:solidFill>
                <a:schemeClr val="tx2"/>
              </a:solidFill>
              <a:latin typeface="Calibri" panose="020F0502020204030204" pitchFamily="34" charset="0"/>
              <a:cs typeface="Calibri" panose="020F0502020204030204" pitchFamily="34" charset="0"/>
            </a:endParaRPr>
          </a:p>
          <a:p>
            <a:endParaRPr lang="tr-TR" sz="2800" dirty="0">
              <a:solidFill>
                <a:schemeClr val="tx2"/>
              </a:solidFill>
              <a:latin typeface="Calibri" panose="020F0502020204030204" pitchFamily="34" charset="0"/>
              <a:cs typeface="Calibri" panose="020F050202020403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418" y="1916832"/>
            <a:ext cx="2232249" cy="1970801"/>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535250"/>
            <a:ext cx="2461777" cy="2116572"/>
          </a:xfrm>
          <a:prstGeom prst="rect">
            <a:avLst/>
          </a:prstGeom>
        </p:spPr>
      </p:pic>
    </p:spTree>
    <p:extLst>
      <p:ext uri="{BB962C8B-B14F-4D97-AF65-F5344CB8AC3E}">
        <p14:creationId xmlns:p14="http://schemas.microsoft.com/office/powerpoint/2010/main" val="2349625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625" y="404664"/>
            <a:ext cx="7819753" cy="758825"/>
          </a:xfrm>
          <a:effectLst/>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tr-TR" sz="2800" b="1" dirty="0" smtClean="0">
                <a:ln w="11430"/>
                <a:solidFill>
                  <a:schemeClr val="accent1">
                    <a:lumMod val="75000"/>
                  </a:schemeClr>
                </a:solidFill>
                <a:latin typeface="Calibri" panose="020F0502020204030204" pitchFamily="34" charset="0"/>
                <a:cs typeface="Calibri" panose="020F0502020204030204" pitchFamily="34" charset="0"/>
              </a:rPr>
              <a:t>Meslekî </a:t>
            </a:r>
            <a:r>
              <a:rPr lang="tr-TR" sz="2800" b="1" dirty="0">
                <a:ln w="11430"/>
                <a:solidFill>
                  <a:schemeClr val="accent1">
                    <a:lumMod val="75000"/>
                  </a:schemeClr>
                </a:solidFill>
                <a:latin typeface="Calibri" panose="020F0502020204030204" pitchFamily="34" charset="0"/>
                <a:cs typeface="Calibri" panose="020F0502020204030204" pitchFamily="34" charset="0"/>
              </a:rPr>
              <a:t>ve </a:t>
            </a:r>
            <a:r>
              <a:rPr lang="tr-TR" sz="2800" b="1" dirty="0">
                <a:ln w="11430"/>
                <a:solidFill>
                  <a:schemeClr val="accent1">
                    <a:lumMod val="75000"/>
                  </a:schemeClr>
                </a:solidFill>
                <a:effectLst/>
                <a:latin typeface="Calibri" panose="020F0502020204030204" pitchFamily="34" charset="0"/>
                <a:cs typeface="Calibri" panose="020F0502020204030204" pitchFamily="34" charset="0"/>
              </a:rPr>
              <a:t>Teknik</a:t>
            </a:r>
            <a:r>
              <a:rPr lang="tr-TR" sz="2800" b="1" dirty="0">
                <a:ln w="11430"/>
                <a:solidFill>
                  <a:schemeClr val="accent1">
                    <a:lumMod val="75000"/>
                  </a:schemeClr>
                </a:solidFill>
                <a:latin typeface="Calibri" panose="020F0502020204030204" pitchFamily="34" charset="0"/>
                <a:cs typeface="Calibri" panose="020F0502020204030204" pitchFamily="34" charset="0"/>
              </a:rPr>
              <a:t> Anadolu Liselerine alan tercihi nasıl yapılacak? </a:t>
            </a:r>
          </a:p>
        </p:txBody>
      </p:sp>
      <p:sp>
        <p:nvSpPr>
          <p:cNvPr id="167939" name="İçerik Yer Tutucusu 2"/>
          <p:cNvSpPr>
            <a:spLocks noGrp="1"/>
          </p:cNvSpPr>
          <p:nvPr>
            <p:ph idx="1"/>
          </p:nvPr>
        </p:nvSpPr>
        <p:spPr>
          <a:xfrm>
            <a:off x="301625" y="1844824"/>
            <a:ext cx="8504238" cy="4572000"/>
          </a:xfrm>
        </p:spPr>
        <p:txBody>
          <a:bodyPr>
            <a:noAutofit/>
          </a:bodyPr>
          <a:lstStyle/>
          <a:p>
            <a:pPr algn="just">
              <a:buClr>
                <a:schemeClr val="tx2">
                  <a:lumMod val="75000"/>
                </a:schemeClr>
              </a:buClr>
              <a:buFont typeface="Wingdings" panose="05000000000000000000" pitchFamily="2" charset="2"/>
              <a:buChar char="q"/>
            </a:pPr>
            <a:r>
              <a:rPr lang="tr-TR" sz="2400" dirty="0" err="1" smtClean="0">
                <a:solidFill>
                  <a:schemeClr val="tx2"/>
                </a:solidFill>
                <a:latin typeface="Calibri" panose="020F0502020204030204" pitchFamily="34" charset="0"/>
                <a:cs typeface="Calibri" panose="020F0502020204030204" pitchFamily="34" charset="0"/>
              </a:rPr>
              <a:t>YEP’e</a:t>
            </a:r>
            <a:r>
              <a:rPr lang="tr-TR" sz="2400" dirty="0" smtClean="0">
                <a:solidFill>
                  <a:schemeClr val="tx2"/>
                </a:solidFill>
                <a:latin typeface="Calibri" panose="020F0502020204030204" pitchFamily="34" charset="0"/>
                <a:cs typeface="Calibri" panose="020F0502020204030204" pitchFamily="34" charset="0"/>
              </a:rPr>
              <a:t> göre öğrenci alan tüm resmi ve özel meslekî ve teknik </a:t>
            </a:r>
            <a:r>
              <a:rPr lang="tr-TR" sz="2400" dirty="0" err="1" smtClean="0">
                <a:solidFill>
                  <a:schemeClr val="tx2"/>
                </a:solidFill>
                <a:latin typeface="Calibri" panose="020F0502020204030204" pitchFamily="34" charset="0"/>
                <a:cs typeface="Calibri" panose="020F0502020204030204" pitchFamily="34" charset="0"/>
              </a:rPr>
              <a:t>anadolu</a:t>
            </a:r>
            <a:r>
              <a:rPr lang="tr-TR" sz="2400" dirty="0" smtClean="0">
                <a:solidFill>
                  <a:schemeClr val="tx2"/>
                </a:solidFill>
                <a:latin typeface="Calibri" panose="020F0502020204030204" pitchFamily="34" charset="0"/>
                <a:cs typeface="Calibri" panose="020F0502020204030204" pitchFamily="34" charset="0"/>
              </a:rPr>
              <a:t> liselerinde kayıtlar </a:t>
            </a:r>
            <a:r>
              <a:rPr lang="tr-TR" sz="2400" dirty="0" err="1" smtClean="0">
                <a:solidFill>
                  <a:schemeClr val="tx2"/>
                </a:solidFill>
                <a:latin typeface="Calibri" panose="020F0502020204030204" pitchFamily="34" charset="0"/>
                <a:cs typeface="Calibri" panose="020F0502020204030204" pitchFamily="34" charset="0"/>
              </a:rPr>
              <a:t>anadolu</a:t>
            </a:r>
            <a:r>
              <a:rPr lang="tr-TR" sz="2400" dirty="0" smtClean="0">
                <a:solidFill>
                  <a:schemeClr val="tx2"/>
                </a:solidFill>
                <a:latin typeface="Calibri" panose="020F0502020204030204" pitchFamily="34" charset="0"/>
                <a:cs typeface="Calibri" panose="020F0502020204030204" pitchFamily="34" charset="0"/>
              </a:rPr>
              <a:t> meslek lisesi programına alan tercihi olmaksızın yapılacaktır. </a:t>
            </a:r>
          </a:p>
          <a:p>
            <a:pPr algn="just">
              <a:buClr>
                <a:schemeClr val="tx2">
                  <a:lumMod val="75000"/>
                </a:schemeClr>
              </a:buClr>
              <a:buFont typeface="Wingdings" panose="05000000000000000000" pitchFamily="2" charset="2"/>
              <a:buChar char="q"/>
            </a:pPr>
            <a:r>
              <a:rPr lang="tr-TR" sz="2400" dirty="0" smtClean="0">
                <a:solidFill>
                  <a:schemeClr val="tx2"/>
                </a:solidFill>
                <a:latin typeface="Calibri" panose="020F0502020204030204" pitchFamily="34" charset="0"/>
                <a:cs typeface="Calibri" panose="020F0502020204030204" pitchFamily="34" charset="0"/>
              </a:rPr>
              <a:t>10’uncu sınıfta alana geçiş işlemleri öğrencinin YEP, 9’uncu Sınıf Yılsonu Başarı Puanı ile alana geçiş koşulları (Özel yetenek, mülakat ve beden yeterliliği) dikkate alınarak yapılacaktır. </a:t>
            </a:r>
          </a:p>
          <a:p>
            <a:pPr algn="just">
              <a:buClr>
                <a:schemeClr val="tx2">
                  <a:lumMod val="75000"/>
                </a:schemeClr>
              </a:buClr>
              <a:buFont typeface="Wingdings" panose="05000000000000000000" pitchFamily="2" charset="2"/>
              <a:buChar char="q"/>
            </a:pPr>
            <a:r>
              <a:rPr lang="tr-TR" sz="2400" dirty="0" smtClean="0">
                <a:solidFill>
                  <a:schemeClr val="tx2"/>
                </a:solidFill>
                <a:latin typeface="Calibri" panose="020F0502020204030204" pitchFamily="34" charset="0"/>
                <a:cs typeface="Calibri" panose="020F0502020204030204" pitchFamily="34" charset="0"/>
              </a:rPr>
              <a:t>Genel başvuru şartlarının yanında öğrencinin sağlık durumunun girmek istediği okulun ve mesleğin öğrenimine elverişli olması şartı aranacaktır. </a:t>
            </a:r>
          </a:p>
        </p:txBody>
      </p:sp>
    </p:spTree>
    <p:extLst>
      <p:ext uri="{BB962C8B-B14F-4D97-AF65-F5344CB8AC3E}">
        <p14:creationId xmlns:p14="http://schemas.microsoft.com/office/powerpoint/2010/main" val="2793494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Autofit/>
          </a:bodyPr>
          <a:lstStyle/>
          <a:p>
            <a:pPr algn="ctr"/>
            <a:r>
              <a:rPr lang="tr-TR" sz="4400" dirty="0" smtClean="0">
                <a:solidFill>
                  <a:schemeClr val="accent1">
                    <a:lumMod val="75000"/>
                  </a:schemeClr>
                </a:solidFill>
                <a:latin typeface="Calibri" panose="020F0502020204030204" pitchFamily="34" charset="0"/>
                <a:cs typeface="Calibri" panose="020F0502020204030204" pitchFamily="34" charset="0"/>
              </a:rPr>
              <a:t>Üniversiteye girişte katkıları</a:t>
            </a:r>
            <a:endParaRPr lang="tr-TR" sz="4400" dirty="0">
              <a:solidFill>
                <a:schemeClr val="accent1">
                  <a:lumMod val="75000"/>
                </a:schemeClr>
              </a:solidFill>
              <a:latin typeface="Calibri" panose="020F0502020204030204" pitchFamily="34" charset="0"/>
              <a:cs typeface="Calibri" panose="020F0502020204030204" pitchFamily="34" charset="0"/>
            </a:endParaRPr>
          </a:p>
        </p:txBody>
      </p:sp>
      <p:sp>
        <p:nvSpPr>
          <p:cNvPr id="4" name="İçerik Yer Tutucusu 3"/>
          <p:cNvSpPr>
            <a:spLocks noGrp="1"/>
          </p:cNvSpPr>
          <p:nvPr>
            <p:ph idx="1"/>
          </p:nvPr>
        </p:nvSpPr>
        <p:spPr/>
        <p:txBody>
          <a:bodyPr>
            <a:noAutofit/>
          </a:bodyPr>
          <a:lstStyle/>
          <a:p>
            <a:pPr marL="342900" indent="-342900" algn="just">
              <a:spcBef>
                <a:spcPts val="200"/>
              </a:spcBef>
              <a:spcAft>
                <a:spcPts val="200"/>
              </a:spcAft>
              <a:buClr>
                <a:schemeClr val="tx2">
                  <a:lumMod val="75000"/>
                </a:schemeClr>
              </a:buClr>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2017’de sınavsız geçiş hakkı kalkmıştır. </a:t>
            </a:r>
          </a:p>
          <a:p>
            <a:pPr marL="342900" indent="-342900" algn="just">
              <a:spcBef>
                <a:spcPts val="200"/>
              </a:spcBef>
              <a:spcAft>
                <a:spcPts val="200"/>
              </a:spcAft>
              <a:buClr>
                <a:schemeClr val="tx2">
                  <a:lumMod val="75000"/>
                </a:schemeClr>
              </a:buClr>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Mezunları </a:t>
            </a:r>
            <a:r>
              <a:rPr lang="tr-TR" altLang="tr-TR" sz="2400" dirty="0">
                <a:solidFill>
                  <a:schemeClr val="tx2"/>
                </a:solidFill>
                <a:latin typeface="Calibri" panose="020F0502020204030204" pitchFamily="34" charset="0"/>
                <a:cs typeface="Calibri" panose="020F0502020204030204" pitchFamily="34" charset="0"/>
              </a:rPr>
              <a:t>kendi alanıyla ilgili bir bölüm tercih ettiği takdirde OBP 0,12 yerine 0,18 katsayı ile çarpılacaktır.</a:t>
            </a:r>
          </a:p>
          <a:p>
            <a:pPr marL="342900" indent="-342900" algn="just">
              <a:spcBef>
                <a:spcPts val="200"/>
              </a:spcBef>
              <a:spcAft>
                <a:spcPts val="200"/>
              </a:spcAft>
              <a:buClr>
                <a:schemeClr val="tx2">
                  <a:lumMod val="75000"/>
                </a:schemeClr>
              </a:buClr>
              <a:buFont typeface="Wingdings" pitchFamily="2" charset="2"/>
              <a:buChar char="q"/>
            </a:pPr>
            <a:r>
              <a:rPr lang="tr-TR" altLang="tr-TR" sz="2400" dirty="0">
                <a:solidFill>
                  <a:schemeClr val="tx2"/>
                </a:solidFill>
                <a:latin typeface="Calibri" panose="020F0502020204030204" pitchFamily="34" charset="0"/>
                <a:cs typeface="Calibri" panose="020F0502020204030204" pitchFamily="34" charset="0"/>
              </a:rPr>
              <a:t>Meslek lisesi mezunlarının üniversitelerde </a:t>
            </a:r>
            <a:r>
              <a:rPr lang="tr-TR" altLang="tr-TR" sz="2400" dirty="0" smtClean="0">
                <a:solidFill>
                  <a:schemeClr val="tx2"/>
                </a:solidFill>
                <a:latin typeface="Calibri" panose="020F0502020204030204" pitchFamily="34" charset="0"/>
                <a:cs typeface="Calibri" panose="020F0502020204030204" pitchFamily="34" charset="0"/>
              </a:rPr>
              <a:t>teknoloji, sanat ve tasarım, turizm fakülteleri lisans programlarının mesleki ve teknik ortaöğretim kurumları kontenjanlarını tercih </a:t>
            </a:r>
            <a:r>
              <a:rPr lang="tr-TR" altLang="tr-TR" sz="2400" dirty="0">
                <a:solidFill>
                  <a:schemeClr val="tx2"/>
                </a:solidFill>
                <a:latin typeface="Calibri" panose="020F0502020204030204" pitchFamily="34" charset="0"/>
                <a:cs typeface="Calibri" panose="020F0502020204030204" pitchFamily="34" charset="0"/>
              </a:rPr>
              <a:t>etme olanakları vardır.</a:t>
            </a:r>
          </a:p>
          <a:p>
            <a:pPr>
              <a:buClr>
                <a:schemeClr val="tx2">
                  <a:lumMod val="75000"/>
                </a:schemeClr>
              </a:buClr>
            </a:pPr>
            <a:endParaRPr lang="tr-TR"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0298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35641" y="3031761"/>
            <a:ext cx="8625631" cy="2308324"/>
          </a:xfrm>
          <a:prstGeom prst="rect">
            <a:avLst/>
          </a:prstGeom>
          <a:noFill/>
        </p:spPr>
        <p:txBody>
          <a:bodyPr wrap="square" rtlCol="0">
            <a:spAutoFit/>
          </a:bodyPr>
          <a:lstStyle/>
          <a:p>
            <a:pPr marL="342900" indent="-342900" algn="just">
              <a:spcBef>
                <a:spcPts val="200"/>
              </a:spcBef>
              <a:spcAft>
                <a:spcPts val="200"/>
              </a:spcAft>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Bu </a:t>
            </a:r>
            <a:r>
              <a:rPr lang="tr-TR" altLang="tr-TR" sz="2400" dirty="0">
                <a:solidFill>
                  <a:schemeClr val="tx2"/>
                </a:solidFill>
                <a:latin typeface="Calibri" panose="020F0502020204030204" pitchFamily="34" charset="0"/>
                <a:cs typeface="Calibri" panose="020F0502020204030204" pitchFamily="34" charset="0"/>
              </a:rPr>
              <a:t>okullarda öğrencilere, orta öğretim düzeyinde ortak bir genel kültür kazandırmayı amaçlayan </a:t>
            </a:r>
            <a:r>
              <a:rPr lang="tr-TR" altLang="tr-TR" sz="2400" b="1" dirty="0">
                <a:solidFill>
                  <a:schemeClr val="tx2"/>
                </a:solidFill>
                <a:latin typeface="Calibri" panose="020F0502020204030204" pitchFamily="34" charset="0"/>
                <a:cs typeface="Calibri" panose="020F0502020204030204" pitchFamily="34" charset="0"/>
              </a:rPr>
              <a:t>genel kültür dersleri ile birlikte endüstriyel teknik alanlarda mesleki formasyon verilmesini</a:t>
            </a:r>
            <a:r>
              <a:rPr lang="tr-TR" altLang="tr-TR" sz="2400" dirty="0">
                <a:solidFill>
                  <a:schemeClr val="tx2"/>
                </a:solidFill>
                <a:latin typeface="Calibri" panose="020F0502020204030204" pitchFamily="34" charset="0"/>
                <a:cs typeface="Calibri" panose="020F0502020204030204" pitchFamily="34" charset="0"/>
              </a:rPr>
              <a:t> ve en az bir yabancı dil öğretilmesini amaçlayan, öğrencileri hem hayata, hem de yüksek öğrenime hazırlayan, programlar </a:t>
            </a:r>
            <a:r>
              <a:rPr lang="tr-TR" altLang="tr-TR" sz="2400" dirty="0" smtClean="0">
                <a:solidFill>
                  <a:schemeClr val="tx2"/>
                </a:solidFill>
                <a:latin typeface="Calibri" panose="020F0502020204030204" pitchFamily="34" charset="0"/>
                <a:cs typeface="Calibri" panose="020F0502020204030204" pitchFamily="34" charset="0"/>
              </a:rPr>
              <a:t>uygulanmaktadır.</a:t>
            </a:r>
          </a:p>
        </p:txBody>
      </p:sp>
      <p:sp>
        <p:nvSpPr>
          <p:cNvPr id="2" name="Dikdörtgen 1"/>
          <p:cNvSpPr/>
          <p:nvPr/>
        </p:nvSpPr>
        <p:spPr>
          <a:xfrm>
            <a:off x="1022131" y="513546"/>
            <a:ext cx="6790229" cy="156966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altLang="tr-TR" sz="4800" b="1" dirty="0" smtClean="0">
                <a:ln w="11430"/>
                <a:solidFill>
                  <a:schemeClr val="accent1">
                    <a:lumMod val="75000"/>
                  </a:schemeClr>
                </a:solidFill>
                <a:latin typeface="Calibri" panose="020F0502020204030204" pitchFamily="34" charset="0"/>
                <a:cs typeface="Calibri" panose="020F0502020204030204" pitchFamily="34" charset="0"/>
              </a:rPr>
              <a:t>ANADOLU TEKNİK VE MESLEK LİSELERİ </a:t>
            </a:r>
            <a:endParaRPr lang="tr-TR" sz="4800" b="1" dirty="0">
              <a:ln w="11430"/>
              <a:solidFill>
                <a:schemeClr val="accent1">
                  <a:lumMod val="75000"/>
                </a:schemeClr>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23" y="1450453"/>
            <a:ext cx="1944216" cy="1512168"/>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340085"/>
            <a:ext cx="1763688" cy="1538868"/>
          </a:xfrm>
          <a:prstGeom prst="rect">
            <a:avLst/>
          </a:prstGeom>
        </p:spPr>
      </p:pic>
    </p:spTree>
    <p:extLst>
      <p:ext uri="{BB962C8B-B14F-4D97-AF65-F5344CB8AC3E}">
        <p14:creationId xmlns:p14="http://schemas.microsoft.com/office/powerpoint/2010/main" val="1046435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56804" y="2204864"/>
            <a:ext cx="7355555" cy="4047262"/>
          </a:xfrm>
          <a:prstGeom prst="rect">
            <a:avLst/>
          </a:prstGeom>
          <a:noFill/>
        </p:spPr>
        <p:txBody>
          <a:bodyPr wrap="square" rtlCol="0">
            <a:spAutoFit/>
          </a:bodyPr>
          <a:lstStyle/>
          <a:p>
            <a:pPr marL="342900" indent="-342900" algn="just">
              <a:spcBef>
                <a:spcPts val="1000"/>
              </a:spcBef>
              <a:buFont typeface="Wingdings" pitchFamily="2" charset="2"/>
              <a:buChar char="q"/>
            </a:pPr>
            <a:r>
              <a:rPr lang="tr-TR" altLang="tr-TR" sz="2800" dirty="0">
                <a:solidFill>
                  <a:schemeClr val="tx2"/>
                </a:solidFill>
                <a:latin typeface="Calibri" panose="020F0502020204030204" pitchFamily="34" charset="0"/>
                <a:cs typeface="Calibri" panose="020F0502020204030204" pitchFamily="34" charset="0"/>
              </a:rPr>
              <a:t>Anadolu teknik meslek liselerinin öğretim süresi 4 yıldır. </a:t>
            </a:r>
          </a:p>
          <a:p>
            <a:pPr algn="just"/>
            <a:endParaRPr lang="tr-TR" sz="2800" dirty="0">
              <a:solidFill>
                <a:schemeClr val="tx2"/>
              </a:solidFill>
              <a:latin typeface="Calibri" panose="020F0502020204030204" pitchFamily="34" charset="0"/>
              <a:cs typeface="Calibri" panose="020F0502020204030204" pitchFamily="34" charset="0"/>
            </a:endParaRPr>
          </a:p>
          <a:p>
            <a:pPr marL="342900" indent="-342900" algn="just">
              <a:buFont typeface="Wingdings" pitchFamily="2" charset="2"/>
              <a:buChar char="q"/>
            </a:pPr>
            <a:r>
              <a:rPr lang="tr-TR" altLang="tr-TR" sz="2800" dirty="0" smtClean="0">
                <a:solidFill>
                  <a:schemeClr val="tx2"/>
                </a:solidFill>
                <a:latin typeface="Calibri" panose="020F0502020204030204" pitchFamily="34" charset="0"/>
                <a:cs typeface="Calibri" panose="020F0502020204030204" pitchFamily="34" charset="0"/>
              </a:rPr>
              <a:t>Bu </a:t>
            </a:r>
            <a:r>
              <a:rPr lang="tr-TR" altLang="tr-TR" sz="2800" dirty="0">
                <a:solidFill>
                  <a:schemeClr val="tx2"/>
                </a:solidFill>
                <a:latin typeface="Calibri" panose="020F0502020204030204" pitchFamily="34" charset="0"/>
                <a:cs typeface="Calibri" panose="020F0502020204030204" pitchFamily="34" charset="0"/>
              </a:rPr>
              <a:t>okulu </a:t>
            </a:r>
            <a:r>
              <a:rPr lang="tr-TR" altLang="tr-TR" sz="2800" dirty="0" smtClean="0">
                <a:solidFill>
                  <a:schemeClr val="tx2"/>
                </a:solidFill>
                <a:latin typeface="Calibri" panose="020F0502020204030204" pitchFamily="34" charset="0"/>
                <a:cs typeface="Calibri" panose="020F0502020204030204" pitchFamily="34" charset="0"/>
              </a:rPr>
              <a:t>bitiren öğrencilere </a:t>
            </a:r>
            <a:r>
              <a:rPr lang="tr-TR" altLang="tr-TR" sz="2800" dirty="0">
                <a:solidFill>
                  <a:schemeClr val="tx2"/>
                </a:solidFill>
                <a:latin typeface="Calibri" panose="020F0502020204030204" pitchFamily="34" charset="0"/>
                <a:cs typeface="Calibri" panose="020F0502020204030204" pitchFamily="34" charset="0"/>
              </a:rPr>
              <a:t>ustalık belgesinin yetki ve sorumluluklarına sahip İŞ YERİ AÇMA BELGESİ verilir, ayrıca TEKNİSYEN unvanı ile istihdam </a:t>
            </a:r>
            <a:r>
              <a:rPr lang="tr-TR" altLang="tr-TR" sz="2800" dirty="0" smtClean="0">
                <a:solidFill>
                  <a:schemeClr val="tx2"/>
                </a:solidFill>
                <a:latin typeface="Calibri" panose="020F0502020204030204" pitchFamily="34" charset="0"/>
                <a:cs typeface="Calibri" panose="020F0502020204030204" pitchFamily="34" charset="0"/>
              </a:rPr>
              <a:t>edilirler.</a:t>
            </a:r>
            <a:endParaRPr lang="tr-TR" altLang="tr-TR" sz="2800" dirty="0">
              <a:solidFill>
                <a:schemeClr val="tx2"/>
              </a:solidFill>
              <a:latin typeface="Calibri" panose="020F0502020204030204" pitchFamily="34" charset="0"/>
              <a:cs typeface="Calibri" panose="020F0502020204030204" pitchFamily="34" charset="0"/>
            </a:endParaRPr>
          </a:p>
          <a:p>
            <a:pPr algn="just"/>
            <a:endParaRPr lang="tr-TR" sz="2800" dirty="0" smtClean="0">
              <a:solidFill>
                <a:schemeClr val="tx2"/>
              </a:solidFill>
              <a:latin typeface="Calibri" panose="020F0502020204030204" pitchFamily="34" charset="0"/>
              <a:cs typeface="Calibri" panose="020F0502020204030204" pitchFamily="34" charset="0"/>
            </a:endParaRPr>
          </a:p>
          <a:p>
            <a:pPr algn="just"/>
            <a:endParaRPr lang="tr-TR" sz="2800" dirty="0">
              <a:solidFill>
                <a:schemeClr val="tx2"/>
              </a:solidFill>
              <a:latin typeface="Calibri" panose="020F0502020204030204" pitchFamily="34" charset="0"/>
              <a:cs typeface="Calibri" panose="020F0502020204030204" pitchFamily="34" charset="0"/>
            </a:endParaRPr>
          </a:p>
        </p:txBody>
      </p:sp>
      <p:sp>
        <p:nvSpPr>
          <p:cNvPr id="2" name="Dikdörtgen 1"/>
          <p:cNvSpPr/>
          <p:nvPr/>
        </p:nvSpPr>
        <p:spPr>
          <a:xfrm>
            <a:off x="1022131" y="513546"/>
            <a:ext cx="5782117" cy="156966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altLang="tr-TR" sz="4800" b="1" dirty="0" smtClean="0">
                <a:ln w="11430"/>
                <a:solidFill>
                  <a:schemeClr val="accent1">
                    <a:lumMod val="75000"/>
                  </a:schemeClr>
                </a:solidFill>
                <a:latin typeface="Calibri" panose="020F0502020204030204" pitchFamily="34" charset="0"/>
                <a:cs typeface="Calibri" panose="020F0502020204030204" pitchFamily="34" charset="0"/>
              </a:rPr>
              <a:t>ANADOLU TEKNİK VE MESLEK LİSELERİ </a:t>
            </a:r>
            <a:endParaRPr lang="tr-TR" sz="4800" b="1" dirty="0">
              <a:ln w="11430"/>
              <a:solidFill>
                <a:schemeClr val="accent1">
                  <a:lumMod val="75000"/>
                </a:schemeClr>
              </a:solidFill>
              <a:latin typeface="Calibri" panose="020F0502020204030204" pitchFamily="34" charset="0"/>
              <a:cs typeface="Calibri" panose="020F0502020204030204" pitchFamily="34" charset="0"/>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4941168"/>
            <a:ext cx="2121024" cy="1728192"/>
          </a:xfrm>
          <a:prstGeom prst="rect">
            <a:avLst/>
          </a:prstGeom>
        </p:spPr>
      </p:pic>
    </p:spTree>
    <p:extLst>
      <p:ext uri="{BB962C8B-B14F-4D97-AF65-F5344CB8AC3E}">
        <p14:creationId xmlns:p14="http://schemas.microsoft.com/office/powerpoint/2010/main" val="228820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p:cNvSpPr>
            <a:spLocks noGrp="1"/>
          </p:cNvSpPr>
          <p:nvPr>
            <p:ph type="title"/>
          </p:nvPr>
        </p:nvSpPr>
        <p:spPr>
          <a:xfrm>
            <a:off x="0" y="5791200"/>
            <a:ext cx="6554788" cy="1524000"/>
          </a:xfrm>
        </p:spPr>
        <p:txBody>
          <a:bodyPr/>
          <a:lstStyle/>
          <a:p>
            <a:pPr eaLnBrk="1" hangingPunct="1"/>
            <a:r>
              <a:rPr lang="tr-TR" altLang="tr-TR" smtClean="0"/>
              <a:t>FEN LİSELERİ</a:t>
            </a:r>
          </a:p>
        </p:txBody>
      </p:sp>
      <p:pic>
        <p:nvPicPr>
          <p:cNvPr id="11267"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3" y="-38100"/>
            <a:ext cx="5074345" cy="2857500"/>
          </a:xfrm>
        </p:spPr>
      </p:pic>
      <p:pic>
        <p:nvPicPr>
          <p:cNvPr id="11268"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93663"/>
            <a:ext cx="4314131"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708920"/>
            <a:ext cx="5097423" cy="328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Resim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3587750"/>
            <a:ext cx="4462462"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8843" y="1988840"/>
            <a:ext cx="6768752" cy="4231928"/>
          </a:xfrm>
          <a:prstGeom prst="rect">
            <a:avLst/>
          </a:prstGeom>
          <a:noFill/>
        </p:spPr>
        <p:txBody>
          <a:bodyPr wrap="square" rtlCol="0">
            <a:spAutoFit/>
          </a:bodyPr>
          <a:lstStyle/>
          <a:p>
            <a:pPr marL="342900" indent="-342900" algn="just">
              <a:spcBef>
                <a:spcPts val="1200"/>
              </a:spcBef>
              <a:spcAft>
                <a:spcPts val="200"/>
              </a:spcAft>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Kamu </a:t>
            </a:r>
            <a:r>
              <a:rPr lang="tr-TR" altLang="tr-TR" sz="2400" dirty="0">
                <a:solidFill>
                  <a:schemeClr val="tx2"/>
                </a:solidFill>
                <a:latin typeface="Calibri" panose="020F0502020204030204" pitchFamily="34" charset="0"/>
                <a:cs typeface="Calibri" panose="020F0502020204030204" pitchFamily="34" charset="0"/>
              </a:rPr>
              <a:t>ve özel sektörün</a:t>
            </a:r>
            <a:r>
              <a:rPr lang="tr-TR" altLang="tr-TR" sz="2400" b="1" dirty="0">
                <a:solidFill>
                  <a:schemeClr val="tx2"/>
                </a:solidFill>
                <a:latin typeface="Calibri" panose="020F0502020204030204" pitchFamily="34" charset="0"/>
                <a:cs typeface="Calibri" panose="020F0502020204030204" pitchFamily="34" charset="0"/>
              </a:rPr>
              <a:t> muhasebe ve finansman, pazarlama ve perakende, büro yönetimi ve sekreterlik, bilişim teknolojileri alanlarında</a:t>
            </a:r>
            <a:r>
              <a:rPr lang="tr-TR" altLang="tr-TR" sz="2400" dirty="0">
                <a:solidFill>
                  <a:schemeClr val="tx2"/>
                </a:solidFill>
                <a:latin typeface="Calibri" panose="020F0502020204030204" pitchFamily="34" charset="0"/>
                <a:cs typeface="Calibri" panose="020F0502020204030204" pitchFamily="34" charset="0"/>
              </a:rPr>
              <a:t>  ihtiyaç duyduğu, yabancı dil bilir, nitelikli elemanları yetiştiren, öğrencileri hem mesleğe hem de yüksek öğrenime hazırlayan ilköğretim okulu  üzerine dört yıl eğitim  süreli  meslek liseleridir.</a:t>
            </a:r>
          </a:p>
          <a:p>
            <a:pPr algn="just">
              <a:spcBef>
                <a:spcPts val="200"/>
              </a:spcBef>
              <a:spcAft>
                <a:spcPts val="200"/>
              </a:spcAft>
            </a:pPr>
            <a:endParaRPr lang="tr-TR" altLang="tr-TR" sz="2400" dirty="0">
              <a:solidFill>
                <a:schemeClr val="tx2"/>
              </a:solidFill>
              <a:latin typeface="Calibri" panose="020F0502020204030204" pitchFamily="34" charset="0"/>
              <a:cs typeface="Calibri" panose="020F0502020204030204" pitchFamily="34" charset="0"/>
            </a:endParaRPr>
          </a:p>
          <a:p>
            <a:pPr algn="just"/>
            <a:endParaRPr lang="tr-TR" sz="2400" dirty="0" smtClean="0">
              <a:solidFill>
                <a:schemeClr val="tx2"/>
              </a:solidFill>
              <a:latin typeface="Calibri" panose="020F0502020204030204" pitchFamily="34" charset="0"/>
              <a:cs typeface="Calibri" panose="020F0502020204030204" pitchFamily="34" charset="0"/>
            </a:endParaRPr>
          </a:p>
          <a:p>
            <a:pPr algn="just"/>
            <a:endParaRPr lang="tr-TR" sz="2400" dirty="0">
              <a:solidFill>
                <a:schemeClr val="tx2"/>
              </a:solidFill>
              <a:latin typeface="Calibri" panose="020F0502020204030204" pitchFamily="34" charset="0"/>
              <a:cs typeface="Calibri" panose="020F0502020204030204" pitchFamily="34" charset="0"/>
            </a:endParaRPr>
          </a:p>
        </p:txBody>
      </p:sp>
      <p:sp>
        <p:nvSpPr>
          <p:cNvPr id="2" name="Dikdörtgen 1"/>
          <p:cNvSpPr/>
          <p:nvPr/>
        </p:nvSpPr>
        <p:spPr>
          <a:xfrm>
            <a:off x="869458" y="421417"/>
            <a:ext cx="7882414" cy="92025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
              <a:lnSpc>
                <a:spcPct val="150000"/>
              </a:lnSpc>
              <a:spcBef>
                <a:spcPts val="200"/>
              </a:spcBef>
              <a:spcAft>
                <a:spcPts val="200"/>
              </a:spcAft>
            </a:pPr>
            <a:r>
              <a:rPr lang="tr-TR" altLang="tr-TR" sz="4000" b="1" dirty="0" smtClean="0">
                <a:ln w="11430"/>
                <a:solidFill>
                  <a:schemeClr val="accent1">
                    <a:lumMod val="75000"/>
                  </a:schemeClr>
                </a:solidFill>
                <a:effectLst>
                  <a:outerShdw blurRad="80000" dist="40000" dir="5040000" algn="tl">
                    <a:srgbClr val="000000">
                      <a:alpha val="30000"/>
                    </a:srgbClr>
                  </a:outerShdw>
                </a:effectLst>
                <a:latin typeface="Calibri" panose="020F0502020204030204" pitchFamily="34" charset="0"/>
                <a:cs typeface="Calibri" panose="020F0502020204030204" pitchFamily="34" charset="0"/>
              </a:rPr>
              <a:t>ANADOLU TİCARET MESLEK LİSELERİ</a:t>
            </a:r>
            <a:endParaRPr lang="tr-TR" altLang="tr-TR" sz="4000" b="1" dirty="0">
              <a:ln w="11430"/>
              <a:solidFill>
                <a:schemeClr val="accent1">
                  <a:lumMod val="75000"/>
                </a:schemeClr>
              </a:solidFill>
              <a:effectLst>
                <a:outerShdw blurRad="80000" dist="40000" dir="5040000" algn="tl">
                  <a:srgbClr val="000000">
                    <a:alpha val="30000"/>
                  </a:srgbClr>
                </a:outerShdw>
              </a:effectLst>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2" y="1573203"/>
            <a:ext cx="2088234" cy="1783789"/>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2" y="4437112"/>
            <a:ext cx="2088234" cy="1409700"/>
          </a:xfrm>
          <a:prstGeom prst="rect">
            <a:avLst/>
          </a:prstGeom>
        </p:spPr>
      </p:pic>
    </p:spTree>
    <p:extLst>
      <p:ext uri="{BB962C8B-B14F-4D97-AF65-F5344CB8AC3E}">
        <p14:creationId xmlns:p14="http://schemas.microsoft.com/office/powerpoint/2010/main" val="1420850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539553" y="2132856"/>
            <a:ext cx="8158360" cy="4464794"/>
          </a:xfrm>
        </p:spPr>
        <p:txBody>
          <a:bodyPr>
            <a:noAutofit/>
          </a:bodyPr>
          <a:lstStyle/>
          <a:p>
            <a:pPr marL="0" indent="0" eaLnBrk="1" hangingPunct="1">
              <a:lnSpc>
                <a:spcPct val="80000"/>
              </a:lnSpc>
              <a:buNone/>
            </a:pPr>
            <a:r>
              <a:rPr lang="tr-TR" altLang="tr-TR" sz="2000" b="1" dirty="0" smtClean="0">
                <a:solidFill>
                  <a:schemeClr val="tx2"/>
                </a:solidFill>
                <a:latin typeface="Calibri" panose="020F0502020204030204" pitchFamily="34" charset="0"/>
                <a:cs typeface="Calibri" panose="020F0502020204030204" pitchFamily="34" charset="0"/>
              </a:rPr>
              <a:t>MUHASEBE VE FİNANSMAN ALANI</a:t>
            </a:r>
            <a:endParaRPr lang="tr-TR" altLang="tr-TR" sz="2000"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r>
              <a:rPr lang="tr-TR" altLang="tr-TR" sz="2000" dirty="0" smtClean="0">
                <a:solidFill>
                  <a:schemeClr val="tx2"/>
                </a:solidFill>
                <a:latin typeface="Calibri" panose="020F0502020204030204" pitchFamily="34" charset="0"/>
                <a:cs typeface="Calibri" panose="020F0502020204030204" pitchFamily="34" charset="0"/>
              </a:rPr>
              <a:t>·          Muhasebe Dalı</a:t>
            </a:r>
          </a:p>
          <a:p>
            <a:pPr marL="324000" indent="-324000" eaLnBrk="1" hangingPunct="1">
              <a:buNone/>
            </a:pPr>
            <a:r>
              <a:rPr lang="tr-TR" altLang="tr-TR" sz="2000" dirty="0" smtClean="0">
                <a:solidFill>
                  <a:schemeClr val="tx2"/>
                </a:solidFill>
                <a:latin typeface="Calibri" panose="020F0502020204030204" pitchFamily="34" charset="0"/>
                <a:cs typeface="Calibri" panose="020F0502020204030204" pitchFamily="34" charset="0"/>
              </a:rPr>
              <a:t>·          Bilgisayarlı Muhasebe Dalı</a:t>
            </a:r>
          </a:p>
          <a:p>
            <a:pPr marL="0" indent="0" eaLnBrk="1" hangingPunct="1">
              <a:lnSpc>
                <a:spcPct val="80000"/>
              </a:lnSpc>
              <a:buNone/>
            </a:pPr>
            <a:r>
              <a:rPr lang="tr-TR" altLang="tr-TR" sz="2000" dirty="0" smtClean="0">
                <a:solidFill>
                  <a:schemeClr val="tx2"/>
                </a:solidFill>
                <a:latin typeface="Calibri" panose="020F0502020204030204" pitchFamily="34" charset="0"/>
                <a:cs typeface="Calibri" panose="020F0502020204030204" pitchFamily="34" charset="0"/>
              </a:rPr>
              <a:t>·          Bankacılık Dalı</a:t>
            </a:r>
          </a:p>
          <a:p>
            <a:pPr marL="324000" indent="-324000" eaLnBrk="1" hangingPunct="1">
              <a:buNone/>
            </a:pPr>
            <a:r>
              <a:rPr lang="tr-TR" altLang="tr-TR" sz="2000" dirty="0" smtClean="0">
                <a:solidFill>
                  <a:schemeClr val="tx2"/>
                </a:solidFill>
                <a:latin typeface="Calibri" panose="020F0502020204030204" pitchFamily="34" charset="0"/>
                <a:cs typeface="Calibri" panose="020F0502020204030204" pitchFamily="34" charset="0"/>
              </a:rPr>
              <a:t>·          Dış Ticaret Dalı</a:t>
            </a:r>
          </a:p>
          <a:p>
            <a:pPr marL="0" indent="0" eaLnBrk="1" hangingPunct="1">
              <a:spcBef>
                <a:spcPts val="0"/>
              </a:spcBef>
              <a:buNone/>
            </a:pPr>
            <a:r>
              <a:rPr lang="tr-TR" altLang="tr-TR" sz="2000" dirty="0" smtClean="0">
                <a:solidFill>
                  <a:schemeClr val="tx2"/>
                </a:solidFill>
                <a:latin typeface="Calibri" panose="020F0502020204030204" pitchFamily="34" charset="0"/>
                <a:cs typeface="Calibri" panose="020F0502020204030204" pitchFamily="34" charset="0"/>
              </a:rPr>
              <a:t>·          Borsa Hizmetleri Dalı</a:t>
            </a:r>
          </a:p>
          <a:p>
            <a:pPr marL="0" indent="0" eaLnBrk="1" hangingPunct="1">
              <a:lnSpc>
                <a:spcPct val="80000"/>
              </a:lnSpc>
              <a:buNone/>
            </a:pPr>
            <a:r>
              <a:rPr lang="tr-TR" altLang="tr-TR" sz="2000" dirty="0" smtClean="0">
                <a:solidFill>
                  <a:schemeClr val="tx2"/>
                </a:solidFill>
                <a:latin typeface="Calibri" panose="020F0502020204030204" pitchFamily="34" charset="0"/>
                <a:cs typeface="Calibri" panose="020F0502020204030204" pitchFamily="34" charset="0"/>
              </a:rPr>
              <a:t>·          Kooperatifçilik Dalı</a:t>
            </a:r>
            <a:endParaRPr lang="tr-TR" altLang="tr-TR" sz="2000" b="1"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endParaRPr lang="tr-TR" altLang="tr-TR" sz="2000"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r>
              <a:rPr lang="tr-TR" altLang="tr-TR" sz="2000" dirty="0" smtClean="0">
                <a:solidFill>
                  <a:schemeClr val="tx2"/>
                </a:solidFill>
                <a:latin typeface="Calibri" panose="020F0502020204030204" pitchFamily="34" charset="0"/>
                <a:cs typeface="Calibri" panose="020F0502020204030204" pitchFamily="34" charset="0"/>
              </a:rPr>
              <a:t> </a:t>
            </a:r>
            <a:endParaRPr lang="tr-TR" altLang="tr-TR" sz="2000" b="1"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r>
              <a:rPr lang="tr-TR" altLang="tr-TR" sz="2000" b="1" dirty="0" smtClean="0">
                <a:solidFill>
                  <a:schemeClr val="tx2"/>
                </a:solidFill>
                <a:latin typeface="Calibri" panose="020F0502020204030204" pitchFamily="34" charset="0"/>
                <a:cs typeface="Calibri" panose="020F0502020204030204" pitchFamily="34" charset="0"/>
              </a:rPr>
              <a:t>             </a:t>
            </a:r>
            <a:endParaRPr lang="tr-TR" altLang="tr-TR" sz="2000" dirty="0" smtClean="0">
              <a:solidFill>
                <a:schemeClr val="tx2"/>
              </a:solidFill>
              <a:latin typeface="Calibri" panose="020F0502020204030204" pitchFamily="34" charset="0"/>
              <a:cs typeface="Calibri" panose="020F0502020204030204" pitchFamily="34" charset="0"/>
            </a:endParaRPr>
          </a:p>
        </p:txBody>
      </p:sp>
      <p:sp>
        <p:nvSpPr>
          <p:cNvPr id="2" name="Dikdörtgen 1"/>
          <p:cNvSpPr/>
          <p:nvPr/>
        </p:nvSpPr>
        <p:spPr>
          <a:xfrm>
            <a:off x="1313344" y="407566"/>
            <a:ext cx="6610778"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altLang="tr-TR" sz="4000" b="1" dirty="0" smtClean="0">
                <a:ln w="11430"/>
                <a:solidFill>
                  <a:schemeClr val="accent1">
                    <a:lumMod val="75000"/>
                  </a:schemeClr>
                </a:solidFill>
                <a:latin typeface="Calibri" panose="020F0502020204030204" pitchFamily="34" charset="0"/>
                <a:cs typeface="Calibri" panose="020F0502020204030204" pitchFamily="34" charset="0"/>
              </a:rPr>
              <a:t>ANADOLU TİCARET MESLEK LİSELERİ ALAN VE DALLARI</a:t>
            </a:r>
            <a:endParaRPr lang="tr-TR" sz="4000" b="1" dirty="0">
              <a:ln w="11430"/>
              <a:solidFill>
                <a:schemeClr val="accent1">
                  <a:lumMod val="75000"/>
                </a:schemeClr>
              </a:solidFill>
              <a:latin typeface="Calibri" panose="020F0502020204030204" pitchFamily="34" charset="0"/>
              <a:cs typeface="Calibri" panose="020F0502020204030204" pitchFamily="34" charset="0"/>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538" y="4149080"/>
            <a:ext cx="2619375" cy="2257425"/>
          </a:xfrm>
          <a:prstGeom prst="rect">
            <a:avLst/>
          </a:prstGeom>
        </p:spPr>
      </p:pic>
    </p:spTree>
    <p:extLst>
      <p:ext uri="{BB962C8B-B14F-4D97-AF65-F5344CB8AC3E}">
        <p14:creationId xmlns:p14="http://schemas.microsoft.com/office/powerpoint/2010/main" val="1264579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539553" y="2132856"/>
            <a:ext cx="8158360" cy="4464794"/>
          </a:xfrm>
        </p:spPr>
        <p:txBody>
          <a:bodyPr>
            <a:noAutofit/>
          </a:bodyPr>
          <a:lstStyle/>
          <a:p>
            <a:pPr marL="0" indent="0" eaLnBrk="1" hangingPunct="1">
              <a:lnSpc>
                <a:spcPct val="80000"/>
              </a:lnSpc>
              <a:buNone/>
            </a:pPr>
            <a:endParaRPr lang="tr-TR" altLang="tr-TR" sz="2400" b="1"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r>
              <a:rPr lang="tr-TR" altLang="tr-TR" sz="2400" b="1" dirty="0" smtClean="0">
                <a:solidFill>
                  <a:schemeClr val="tx2"/>
                </a:solidFill>
                <a:latin typeface="Calibri" panose="020F0502020204030204" pitchFamily="34" charset="0"/>
                <a:cs typeface="Calibri" panose="020F0502020204030204" pitchFamily="34" charset="0"/>
              </a:rPr>
              <a:t>SİGORTACILIK VE RİSK YÖNETİMİ ALANI</a:t>
            </a:r>
          </a:p>
          <a:p>
            <a:pPr marL="0" indent="0" eaLnBrk="1" hangingPunct="1">
              <a:lnSpc>
                <a:spcPct val="80000"/>
              </a:lnSpc>
              <a:buNone/>
            </a:pPr>
            <a:r>
              <a:rPr lang="tr-TR" altLang="tr-TR" sz="2400" dirty="0" smtClean="0">
                <a:solidFill>
                  <a:schemeClr val="tx2"/>
                </a:solidFill>
                <a:latin typeface="Calibri" panose="020F0502020204030204" pitchFamily="34" charset="0"/>
                <a:cs typeface="Calibri" panose="020F0502020204030204" pitchFamily="34" charset="0"/>
              </a:rPr>
              <a:t>·          Sigortacılık Dalı</a:t>
            </a:r>
          </a:p>
          <a:p>
            <a:pPr marL="0" indent="0" eaLnBrk="1" hangingPunct="1">
              <a:lnSpc>
                <a:spcPct val="80000"/>
              </a:lnSpc>
              <a:buNone/>
            </a:pPr>
            <a:r>
              <a:rPr lang="tr-TR" altLang="tr-TR" sz="2400" dirty="0" smtClean="0">
                <a:solidFill>
                  <a:schemeClr val="tx2"/>
                </a:solidFill>
                <a:latin typeface="Calibri" panose="020F0502020204030204" pitchFamily="34" charset="0"/>
                <a:cs typeface="Calibri" panose="020F0502020204030204" pitchFamily="34" charset="0"/>
              </a:rPr>
              <a:t>·          Sigorta Satış Temsilciliği Dalı</a:t>
            </a:r>
            <a:endParaRPr lang="tr-TR" altLang="tr-TR" sz="2400" b="1"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r>
              <a:rPr lang="tr-TR" altLang="tr-TR" sz="2400" b="1" dirty="0" smtClean="0">
                <a:solidFill>
                  <a:schemeClr val="tx2"/>
                </a:solidFill>
                <a:latin typeface="Calibri" panose="020F0502020204030204" pitchFamily="34" charset="0"/>
                <a:cs typeface="Calibri" panose="020F0502020204030204" pitchFamily="34" charset="0"/>
              </a:rPr>
              <a:t>PAZARLAMA ALANI</a:t>
            </a:r>
          </a:p>
          <a:p>
            <a:pPr marL="0" indent="0" eaLnBrk="1" hangingPunct="1">
              <a:lnSpc>
                <a:spcPct val="80000"/>
              </a:lnSpc>
              <a:buNone/>
            </a:pPr>
            <a:r>
              <a:rPr lang="tr-TR" altLang="tr-TR" sz="2400" dirty="0" smtClean="0">
                <a:solidFill>
                  <a:schemeClr val="tx2"/>
                </a:solidFill>
                <a:latin typeface="Calibri" panose="020F0502020204030204" pitchFamily="34" charset="0"/>
                <a:cs typeface="Calibri" panose="020F0502020204030204" pitchFamily="34" charset="0"/>
              </a:rPr>
              <a:t>·          Satış Yönetimi Dalı</a:t>
            </a:r>
          </a:p>
          <a:p>
            <a:pPr marL="0" indent="0" eaLnBrk="1" hangingPunct="1">
              <a:lnSpc>
                <a:spcPct val="80000"/>
              </a:lnSpc>
              <a:buNone/>
            </a:pPr>
            <a:r>
              <a:rPr lang="tr-TR" altLang="tr-TR" sz="2400" dirty="0" smtClean="0">
                <a:solidFill>
                  <a:schemeClr val="tx2"/>
                </a:solidFill>
                <a:latin typeface="Calibri" panose="020F0502020204030204" pitchFamily="34" charset="0"/>
                <a:cs typeface="Calibri" panose="020F0502020204030204" pitchFamily="34" charset="0"/>
              </a:rPr>
              <a:t>·          </a:t>
            </a:r>
            <a:r>
              <a:rPr lang="tr-TR" altLang="tr-TR" sz="2400" dirty="0" err="1" smtClean="0">
                <a:solidFill>
                  <a:schemeClr val="tx2"/>
                </a:solidFill>
                <a:latin typeface="Calibri" panose="020F0502020204030204" pitchFamily="34" charset="0"/>
                <a:cs typeface="Calibri" panose="020F0502020204030204" pitchFamily="34" charset="0"/>
              </a:rPr>
              <a:t>Reklâmcılık</a:t>
            </a:r>
            <a:r>
              <a:rPr lang="tr-TR" altLang="tr-TR" sz="2400" dirty="0" smtClean="0">
                <a:solidFill>
                  <a:schemeClr val="tx2"/>
                </a:solidFill>
                <a:latin typeface="Calibri" panose="020F0502020204030204" pitchFamily="34" charset="0"/>
                <a:cs typeface="Calibri" panose="020F0502020204030204" pitchFamily="34" charset="0"/>
              </a:rPr>
              <a:t> ve Halkla İlişkiler Dalı</a:t>
            </a:r>
          </a:p>
          <a:p>
            <a:pPr marL="0" indent="0" eaLnBrk="1" hangingPunct="1">
              <a:lnSpc>
                <a:spcPct val="80000"/>
              </a:lnSpc>
              <a:buNone/>
            </a:pPr>
            <a:r>
              <a:rPr lang="tr-TR" altLang="tr-TR" sz="2400" dirty="0" smtClean="0">
                <a:solidFill>
                  <a:schemeClr val="tx2"/>
                </a:solidFill>
                <a:latin typeface="Calibri" panose="020F0502020204030204" pitchFamily="34" charset="0"/>
                <a:cs typeface="Calibri" panose="020F0502020204030204" pitchFamily="34" charset="0"/>
              </a:rPr>
              <a:t>·          Perakendecilik ve Mağaza Yönetimi Dalı</a:t>
            </a:r>
          </a:p>
          <a:p>
            <a:pPr marL="0" indent="0" eaLnBrk="1" hangingPunct="1">
              <a:lnSpc>
                <a:spcPct val="80000"/>
              </a:lnSpc>
              <a:buNone/>
            </a:pPr>
            <a:r>
              <a:rPr lang="tr-TR" altLang="tr-TR" sz="2400" dirty="0" smtClean="0">
                <a:solidFill>
                  <a:schemeClr val="tx2"/>
                </a:solidFill>
                <a:latin typeface="Calibri" panose="020F0502020204030204" pitchFamily="34" charset="0"/>
                <a:cs typeface="Calibri" panose="020F0502020204030204" pitchFamily="34" charset="0"/>
              </a:rPr>
              <a:t>·          Emlâk Komisyonculuğu Dalı</a:t>
            </a:r>
            <a:endParaRPr lang="tr-TR" altLang="tr-TR" sz="2400" b="1"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endParaRPr lang="tr-TR" altLang="tr-TR" sz="2400"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r>
              <a:rPr lang="tr-TR" altLang="tr-TR" sz="2400" dirty="0" smtClean="0">
                <a:solidFill>
                  <a:schemeClr val="tx2"/>
                </a:solidFill>
                <a:latin typeface="Calibri" panose="020F0502020204030204" pitchFamily="34" charset="0"/>
                <a:cs typeface="Calibri" panose="020F0502020204030204" pitchFamily="34" charset="0"/>
              </a:rPr>
              <a:t> </a:t>
            </a:r>
            <a:endParaRPr lang="tr-TR" altLang="tr-TR" sz="2400" b="1" dirty="0" smtClean="0">
              <a:solidFill>
                <a:schemeClr val="tx2"/>
              </a:solidFill>
              <a:latin typeface="Calibri" panose="020F0502020204030204" pitchFamily="34" charset="0"/>
              <a:cs typeface="Calibri" panose="020F0502020204030204" pitchFamily="34" charset="0"/>
            </a:endParaRPr>
          </a:p>
          <a:p>
            <a:pPr marL="0" indent="0" eaLnBrk="1" hangingPunct="1">
              <a:lnSpc>
                <a:spcPct val="80000"/>
              </a:lnSpc>
              <a:buNone/>
            </a:pPr>
            <a:r>
              <a:rPr lang="tr-TR" altLang="tr-TR" sz="2400" b="1" dirty="0" smtClean="0">
                <a:solidFill>
                  <a:schemeClr val="tx2"/>
                </a:solidFill>
                <a:latin typeface="Calibri" panose="020F0502020204030204" pitchFamily="34" charset="0"/>
                <a:cs typeface="Calibri" panose="020F0502020204030204" pitchFamily="34" charset="0"/>
              </a:rPr>
              <a:t>             </a:t>
            </a:r>
            <a:endParaRPr lang="tr-TR" altLang="tr-TR" sz="2400" dirty="0" smtClean="0">
              <a:solidFill>
                <a:schemeClr val="tx2"/>
              </a:solidFill>
              <a:latin typeface="Calibri" panose="020F0502020204030204" pitchFamily="34" charset="0"/>
              <a:cs typeface="Calibri" panose="020F0502020204030204" pitchFamily="34" charset="0"/>
            </a:endParaRPr>
          </a:p>
        </p:txBody>
      </p:sp>
      <p:sp>
        <p:nvSpPr>
          <p:cNvPr id="2" name="Dikdörtgen 1"/>
          <p:cNvSpPr/>
          <p:nvPr/>
        </p:nvSpPr>
        <p:spPr>
          <a:xfrm>
            <a:off x="1313344" y="407566"/>
            <a:ext cx="6610778"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4000" b="1" i="0" u="none" strike="noStrike" kern="1200" cap="none" spc="0" normalizeH="0" baseline="0" noProof="0" dirty="0" smtClean="0">
                <a:ln w="11430"/>
                <a:solidFill>
                  <a:srgbClr val="5B9BD5">
                    <a:lumMod val="75000"/>
                  </a:srgbClr>
                </a:solidFill>
                <a:effectLst/>
                <a:uLnTx/>
                <a:uFillTx/>
                <a:latin typeface="Calibri" panose="020F0502020204030204" pitchFamily="34" charset="0"/>
                <a:ea typeface="+mn-ea"/>
                <a:cs typeface="Calibri" panose="020F0502020204030204" pitchFamily="34" charset="0"/>
              </a:rPr>
              <a:t>ANADOLU TİCARET MESLEK </a:t>
            </a:r>
            <a:r>
              <a:rPr kumimoji="0" lang="tr-TR" altLang="tr-TR" sz="4000" b="1" i="0" u="none" strike="noStrike" kern="1200" cap="none" spc="0" normalizeH="0" baseline="0" noProof="0" dirty="0" smtClean="0">
                <a:ln w="11430"/>
                <a:solidFill>
                  <a:schemeClr val="accent1">
                    <a:lumMod val="75000"/>
                  </a:schemeClr>
                </a:solidFill>
                <a:effectLst/>
                <a:uLnTx/>
                <a:uFillTx/>
                <a:latin typeface="Calibri" panose="020F0502020204030204" pitchFamily="34" charset="0"/>
                <a:ea typeface="+mn-ea"/>
                <a:cs typeface="Calibri" panose="020F0502020204030204" pitchFamily="34" charset="0"/>
              </a:rPr>
              <a:t>LİSELERİ</a:t>
            </a:r>
            <a:r>
              <a:rPr kumimoji="0" lang="tr-TR" altLang="tr-TR" sz="4000" b="1" i="0" u="none" strike="noStrike" kern="1200" cap="none" spc="0" normalizeH="0" baseline="0" noProof="0" dirty="0" smtClean="0">
                <a:ln w="11430"/>
                <a:solidFill>
                  <a:srgbClr val="5B9BD5">
                    <a:lumMod val="75000"/>
                  </a:srgbClr>
                </a:solidFill>
                <a:effectLst/>
                <a:uLnTx/>
                <a:uFillTx/>
                <a:latin typeface="Calibri" panose="020F0502020204030204" pitchFamily="34" charset="0"/>
                <a:ea typeface="+mn-ea"/>
                <a:cs typeface="Calibri" panose="020F0502020204030204" pitchFamily="34" charset="0"/>
              </a:rPr>
              <a:t> ALAN VE DALLARI</a:t>
            </a:r>
            <a:endParaRPr kumimoji="0" lang="tr-TR" sz="4000" b="1" i="0" u="none" strike="noStrike" kern="1200" cap="none" spc="0" normalizeH="0" baseline="0" noProof="0" dirty="0">
              <a:ln w="11430"/>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725" y="1700808"/>
            <a:ext cx="1905000" cy="1905000"/>
          </a:xfrm>
          <a:prstGeom prst="rect">
            <a:avLst/>
          </a:prstGeom>
        </p:spPr>
      </p:pic>
    </p:spTree>
    <p:extLst>
      <p:ext uri="{BB962C8B-B14F-4D97-AF65-F5344CB8AC3E}">
        <p14:creationId xmlns:p14="http://schemas.microsoft.com/office/powerpoint/2010/main" val="1471565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794559" y="1915497"/>
            <a:ext cx="7659415" cy="4179133"/>
          </a:xfrm>
        </p:spPr>
        <p:txBody>
          <a:bodyPr>
            <a:noAutofit/>
          </a:bodyPr>
          <a:lstStyle/>
          <a:p>
            <a:pPr marL="0" indent="0" eaLnBrk="1" hangingPunct="1">
              <a:lnSpc>
                <a:spcPct val="80000"/>
              </a:lnSpc>
              <a:buNone/>
            </a:pPr>
            <a:r>
              <a:rPr lang="tr-TR" altLang="tr-TR" b="1" dirty="0" smtClean="0">
                <a:solidFill>
                  <a:schemeClr val="tx2"/>
                </a:solidFill>
              </a:rPr>
              <a:t>BÜRO YÖNETİMİ VE SEKRETERLİK ALANI</a:t>
            </a:r>
          </a:p>
          <a:p>
            <a:pPr marL="0" indent="0" eaLnBrk="1" hangingPunct="1">
              <a:lnSpc>
                <a:spcPct val="80000"/>
              </a:lnSpc>
              <a:buNone/>
            </a:pPr>
            <a:r>
              <a:rPr lang="tr-TR" altLang="tr-TR" dirty="0" smtClean="0">
                <a:solidFill>
                  <a:schemeClr val="tx2"/>
                </a:solidFill>
              </a:rPr>
              <a:t>·          Yönetim ve Ticaret Sekreterliği Dalı</a:t>
            </a:r>
          </a:p>
          <a:p>
            <a:pPr marL="0" indent="0" eaLnBrk="1" hangingPunct="1">
              <a:lnSpc>
                <a:spcPct val="80000"/>
              </a:lnSpc>
              <a:buNone/>
            </a:pPr>
            <a:r>
              <a:rPr lang="tr-TR" altLang="tr-TR" dirty="0" smtClean="0">
                <a:solidFill>
                  <a:schemeClr val="tx2"/>
                </a:solidFill>
              </a:rPr>
              <a:t>·          Hukuk Sekreterliği Dalı</a:t>
            </a:r>
          </a:p>
          <a:p>
            <a:pPr marL="0" indent="0" eaLnBrk="1" hangingPunct="1">
              <a:lnSpc>
                <a:spcPct val="80000"/>
              </a:lnSpc>
              <a:buNone/>
            </a:pPr>
            <a:r>
              <a:rPr lang="tr-TR" altLang="tr-TR" dirty="0" smtClean="0">
                <a:solidFill>
                  <a:schemeClr val="tx2"/>
                </a:solidFill>
              </a:rPr>
              <a:t>·          Tıp Sekreterliği Dalı</a:t>
            </a:r>
          </a:p>
          <a:p>
            <a:pPr marL="0" indent="0" eaLnBrk="1" hangingPunct="1">
              <a:lnSpc>
                <a:spcPct val="80000"/>
              </a:lnSpc>
              <a:buNone/>
            </a:pPr>
            <a:r>
              <a:rPr lang="tr-TR" altLang="tr-TR" dirty="0" smtClean="0">
                <a:solidFill>
                  <a:schemeClr val="tx2"/>
                </a:solidFill>
              </a:rPr>
              <a:t>·          Yönetici Sekreterliği Dalı</a:t>
            </a:r>
          </a:p>
          <a:p>
            <a:pPr marL="0" indent="0" eaLnBrk="1" hangingPunct="1">
              <a:lnSpc>
                <a:spcPct val="80000"/>
              </a:lnSpc>
              <a:buNone/>
            </a:pPr>
            <a:r>
              <a:rPr lang="tr-TR" altLang="tr-TR" dirty="0" smtClean="0">
                <a:solidFill>
                  <a:schemeClr val="tx2"/>
                </a:solidFill>
              </a:rPr>
              <a:t>·          Büro Hizmetleri Dalı</a:t>
            </a:r>
          </a:p>
          <a:p>
            <a:pPr marL="0" indent="0" eaLnBrk="1" hangingPunct="1">
              <a:lnSpc>
                <a:spcPct val="80000"/>
              </a:lnSpc>
              <a:buNone/>
            </a:pPr>
            <a:r>
              <a:rPr lang="tr-TR" altLang="tr-TR" dirty="0" smtClean="0">
                <a:solidFill>
                  <a:schemeClr val="tx2"/>
                </a:solidFill>
              </a:rPr>
              <a:t>·          Mahalli İdareler Dalı</a:t>
            </a:r>
            <a:endParaRPr lang="tr-TR" altLang="tr-TR" b="1" dirty="0" smtClean="0">
              <a:solidFill>
                <a:schemeClr val="tx2"/>
              </a:solidFill>
            </a:endParaRPr>
          </a:p>
          <a:p>
            <a:pPr marL="0" indent="0" eaLnBrk="1" hangingPunct="1">
              <a:lnSpc>
                <a:spcPct val="80000"/>
              </a:lnSpc>
              <a:buNone/>
            </a:pPr>
            <a:r>
              <a:rPr lang="tr-TR" altLang="tr-TR" b="1" dirty="0" smtClean="0">
                <a:solidFill>
                  <a:schemeClr val="tx2"/>
                </a:solidFill>
              </a:rPr>
              <a:t>BİLGİSAYAR ALANI</a:t>
            </a:r>
          </a:p>
          <a:p>
            <a:pPr marL="0" indent="0" eaLnBrk="1" hangingPunct="1">
              <a:lnSpc>
                <a:spcPct val="80000"/>
              </a:lnSpc>
              <a:buNone/>
            </a:pPr>
            <a:r>
              <a:rPr lang="tr-TR" altLang="tr-TR" dirty="0" smtClean="0">
                <a:solidFill>
                  <a:schemeClr val="tx2"/>
                </a:solidFill>
              </a:rPr>
              <a:t>·          Bilgisayar Programcılığı Dalı</a:t>
            </a:r>
          </a:p>
          <a:p>
            <a:pPr marL="0" indent="0" eaLnBrk="1" hangingPunct="1">
              <a:lnSpc>
                <a:spcPct val="80000"/>
              </a:lnSpc>
              <a:buNone/>
            </a:pPr>
            <a:r>
              <a:rPr lang="tr-TR" altLang="tr-TR" dirty="0" smtClean="0">
                <a:solidFill>
                  <a:schemeClr val="tx2"/>
                </a:solidFill>
              </a:rPr>
              <a:t>·          Bilgisayar Donanımı Dalı</a:t>
            </a:r>
          </a:p>
          <a:p>
            <a:pPr marL="0" indent="0" eaLnBrk="1" hangingPunct="1">
              <a:lnSpc>
                <a:spcPct val="80000"/>
              </a:lnSpc>
              <a:buNone/>
            </a:pPr>
            <a:r>
              <a:rPr lang="tr-TR" altLang="tr-TR" dirty="0" smtClean="0">
                <a:solidFill>
                  <a:schemeClr val="tx2"/>
                </a:solidFill>
              </a:rPr>
              <a:t>·          Masaüstü Yayıncılık Dalı</a:t>
            </a:r>
            <a:r>
              <a:rPr lang="tr-TR" altLang="tr-TR" b="1" dirty="0" smtClean="0">
                <a:solidFill>
                  <a:schemeClr val="tx2"/>
                </a:solidFill>
              </a:rPr>
              <a:t>     </a:t>
            </a:r>
            <a:endParaRPr lang="tr-TR" altLang="tr-TR" dirty="0" smtClean="0">
              <a:solidFill>
                <a:schemeClr val="tx2"/>
              </a:solidFill>
            </a:endParaRPr>
          </a:p>
          <a:p>
            <a:pPr marL="0" indent="0" eaLnBrk="1" hangingPunct="1">
              <a:lnSpc>
                <a:spcPct val="80000"/>
              </a:lnSpc>
              <a:buNone/>
            </a:pPr>
            <a:r>
              <a:rPr lang="tr-TR" altLang="tr-TR" dirty="0" smtClean="0">
                <a:solidFill>
                  <a:schemeClr val="tx2"/>
                </a:solidFill>
              </a:rPr>
              <a:t> </a:t>
            </a:r>
            <a:endParaRPr lang="tr-TR" altLang="tr-TR" b="1" dirty="0" smtClean="0">
              <a:solidFill>
                <a:schemeClr val="tx2"/>
              </a:solidFill>
            </a:endParaRPr>
          </a:p>
          <a:p>
            <a:pPr marL="0" indent="0" eaLnBrk="1" hangingPunct="1">
              <a:lnSpc>
                <a:spcPct val="80000"/>
              </a:lnSpc>
              <a:buNone/>
            </a:pPr>
            <a:r>
              <a:rPr lang="tr-TR" altLang="tr-TR" b="1" dirty="0" smtClean="0">
                <a:solidFill>
                  <a:schemeClr val="tx2"/>
                </a:solidFill>
              </a:rPr>
              <a:t>             </a:t>
            </a:r>
            <a:endParaRPr lang="tr-TR" altLang="tr-TR" dirty="0" smtClean="0">
              <a:solidFill>
                <a:schemeClr val="tx2"/>
              </a:solidFill>
            </a:endParaRPr>
          </a:p>
        </p:txBody>
      </p:sp>
      <p:sp>
        <p:nvSpPr>
          <p:cNvPr id="2" name="Dikdörtgen 1"/>
          <p:cNvSpPr/>
          <p:nvPr/>
        </p:nvSpPr>
        <p:spPr>
          <a:xfrm>
            <a:off x="1115616" y="476672"/>
            <a:ext cx="6605245"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altLang="tr-TR" sz="4000" b="1" dirty="0" smtClean="0">
                <a:ln w="11430"/>
                <a:solidFill>
                  <a:schemeClr val="accent1">
                    <a:lumMod val="75000"/>
                  </a:schemeClr>
                </a:solidFill>
                <a:latin typeface="Calibri" panose="020F0502020204030204" pitchFamily="34" charset="0"/>
                <a:cs typeface="Calibri" panose="020F0502020204030204" pitchFamily="34" charset="0"/>
              </a:rPr>
              <a:t>ANADOLU TİCARET MESLEK LİSELERİ ALAN VE DALLARI</a:t>
            </a:r>
            <a:endParaRPr lang="tr-TR" sz="4000" b="1" dirty="0">
              <a:ln w="11430"/>
              <a:solidFill>
                <a:schemeClr val="accent1">
                  <a:lumMod val="75000"/>
                </a:schemeClr>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274" y="4005064"/>
            <a:ext cx="2552700" cy="1609725"/>
          </a:xfrm>
          <a:prstGeom prst="rect">
            <a:avLst/>
          </a:prstGeom>
        </p:spPr>
      </p:pic>
    </p:spTree>
    <p:extLst>
      <p:ext uri="{BB962C8B-B14F-4D97-AF65-F5344CB8AC3E}">
        <p14:creationId xmlns:p14="http://schemas.microsoft.com/office/powerpoint/2010/main" val="1894264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894" y="602618"/>
            <a:ext cx="8229600" cy="778608"/>
          </a:xfrm>
        </p:spPr>
        <p:txBody>
          <a:bodyPr>
            <a:noAutofit/>
          </a:bodyPr>
          <a:lstStyle/>
          <a:p>
            <a:r>
              <a:rPr lang="tr-TR" altLang="tr-TR" sz="4000" b="1" dirty="0">
                <a:ln w="11430"/>
                <a:solidFill>
                  <a:schemeClr val="accent1">
                    <a:lumMod val="75000"/>
                  </a:schemeClr>
                </a:solidFill>
                <a:latin typeface="Calibri" panose="020F0502020204030204" pitchFamily="34" charset="0"/>
                <a:cs typeface="Calibri" panose="020F0502020204030204" pitchFamily="34" charset="0"/>
              </a:rPr>
              <a:t>ANADOLU KIZ MESLEK LİSELERİ</a:t>
            </a:r>
            <a:br>
              <a:rPr lang="tr-TR" altLang="tr-TR" sz="4000" b="1" dirty="0">
                <a:ln w="11430"/>
                <a:solidFill>
                  <a:schemeClr val="accent1">
                    <a:lumMod val="75000"/>
                  </a:schemeClr>
                </a:solidFill>
                <a:latin typeface="Calibri" panose="020F0502020204030204" pitchFamily="34" charset="0"/>
                <a:cs typeface="Calibri" panose="020F0502020204030204" pitchFamily="34" charset="0"/>
              </a:rPr>
            </a:br>
            <a:endParaRPr lang="tr-TR" sz="4000" dirty="0">
              <a:solidFill>
                <a:schemeClr val="accent1">
                  <a:lumMod val="75000"/>
                </a:schemeClr>
              </a:solidFill>
              <a:latin typeface="Calibri" panose="020F0502020204030204" pitchFamily="34" charset="0"/>
              <a:cs typeface="Calibri" panose="020F0502020204030204" pitchFamily="34" charset="0"/>
            </a:endParaRPr>
          </a:p>
        </p:txBody>
      </p:sp>
      <p:sp>
        <p:nvSpPr>
          <p:cNvPr id="20483" name="Rectangle 3"/>
          <p:cNvSpPr>
            <a:spLocks noGrp="1" noChangeArrowheads="1"/>
          </p:cNvSpPr>
          <p:nvPr>
            <p:ph idx="1"/>
          </p:nvPr>
        </p:nvSpPr>
        <p:spPr>
          <a:xfrm>
            <a:off x="395536" y="1919923"/>
            <a:ext cx="7596832" cy="3121712"/>
          </a:xfrm>
        </p:spPr>
        <p:txBody>
          <a:bodyPr>
            <a:noAutofit/>
          </a:bodyPr>
          <a:lstStyle/>
          <a:p>
            <a:pPr algn="just">
              <a:lnSpc>
                <a:spcPct val="90000"/>
              </a:lnSpc>
              <a:buClr>
                <a:schemeClr val="tx2">
                  <a:lumMod val="75000"/>
                </a:schemeClr>
              </a:buClr>
              <a:buFont typeface="Wingdings" panose="05000000000000000000"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İlköğretim okulu üzerine, bazı derslerin öğretimini yabancı dille yapan, öğretim yılı bir yıl hazırlık sınıfından sonra dört yıl olan ve mesleğe yönelik teknik elemanların yetiştirildiği okullardır.</a:t>
            </a:r>
          </a:p>
          <a:p>
            <a:pPr algn="just" eaLnBrk="1" hangingPunct="1">
              <a:lnSpc>
                <a:spcPct val="90000"/>
              </a:lnSpc>
              <a:buClr>
                <a:schemeClr val="tx2">
                  <a:lumMod val="75000"/>
                </a:schemeClr>
              </a:buClr>
              <a:buFont typeface="Wingdings" panose="05000000000000000000"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Çeşitli meslek alanlarına yönelik 21 alan/bölümde faaliyet göstermektedir. Eğitim İngilizce ve Almanca dillerinden biriyle yapılmaktadır. </a:t>
            </a:r>
          </a:p>
          <a:p>
            <a:pPr algn="just" eaLnBrk="1" hangingPunct="1">
              <a:lnSpc>
                <a:spcPct val="90000"/>
              </a:lnSpc>
              <a:buClr>
                <a:schemeClr val="tx2">
                  <a:lumMod val="75000"/>
                </a:schemeClr>
              </a:buClr>
              <a:buFont typeface="Wingdings" panose="05000000000000000000"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Bu okullardan teknisyen </a:t>
            </a:r>
            <a:r>
              <a:rPr lang="tr-TR" altLang="tr-TR" sz="2400" dirty="0" err="1" smtClean="0">
                <a:solidFill>
                  <a:schemeClr val="tx2"/>
                </a:solidFill>
                <a:latin typeface="Calibri" panose="020F0502020204030204" pitchFamily="34" charset="0"/>
                <a:cs typeface="Calibri" panose="020F0502020204030204" pitchFamily="34" charset="0"/>
              </a:rPr>
              <a:t>ünvanı</a:t>
            </a:r>
            <a:r>
              <a:rPr lang="tr-TR" altLang="tr-TR" sz="2400" dirty="0" smtClean="0">
                <a:solidFill>
                  <a:schemeClr val="tx2"/>
                </a:solidFill>
                <a:latin typeface="Calibri" panose="020F0502020204030204" pitchFamily="34" charset="0"/>
                <a:cs typeface="Calibri" panose="020F0502020204030204" pitchFamily="34" charset="0"/>
              </a:rPr>
              <a:t> ile mezun olanlar, alanları ile ilgili iş yerlerinde çalışabilecekleri gibi, isterlerse yükseköğretim kurumlarına da devam edebilirler.</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808" y="5580332"/>
            <a:ext cx="1728192" cy="1277668"/>
          </a:xfrm>
          <a:prstGeom prst="rect">
            <a:avLst/>
          </a:prstGeom>
        </p:spPr>
      </p:pic>
    </p:spTree>
    <p:extLst>
      <p:ext uri="{BB962C8B-B14F-4D97-AF65-F5344CB8AC3E}">
        <p14:creationId xmlns:p14="http://schemas.microsoft.com/office/powerpoint/2010/main" val="2927742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722879"/>
            <a:ext cx="7812360" cy="3528392"/>
          </a:xfrm>
        </p:spPr>
        <p:txBody>
          <a:bodyPr>
            <a:noAutofit/>
          </a:bodyPr>
          <a:lstStyle/>
          <a:p>
            <a:pPr algn="just">
              <a:spcAft>
                <a:spcPts val="500"/>
              </a:spcAft>
              <a:buClr>
                <a:schemeClr val="tx2"/>
              </a:buClr>
              <a:buFont typeface="Wingdings" panose="05000000000000000000" pitchFamily="2" charset="2"/>
              <a:buChar char="q"/>
            </a:pPr>
            <a:r>
              <a:rPr lang="tr-TR" altLang="tr-TR" sz="2200" dirty="0">
                <a:solidFill>
                  <a:schemeClr val="tx2"/>
                </a:solidFill>
                <a:latin typeface="Calibri" panose="020F0502020204030204" pitchFamily="34" charset="0"/>
                <a:cs typeface="Calibri" panose="020F0502020204030204" pitchFamily="34" charset="0"/>
              </a:rPr>
              <a:t>Sağlık Bakanlığına bağlı kamu ve özel yataklı/yataksız sağlık kurum ve kuruluşlarına ara eleman yetiştirmek üzere açılan okullardır. </a:t>
            </a:r>
          </a:p>
          <a:p>
            <a:pPr algn="just">
              <a:spcAft>
                <a:spcPts val="500"/>
              </a:spcAft>
              <a:buClr>
                <a:schemeClr val="tx2"/>
              </a:buClr>
              <a:buFont typeface="Wingdings" panose="05000000000000000000" pitchFamily="2" charset="2"/>
              <a:buChar char="q"/>
            </a:pPr>
            <a:r>
              <a:rPr lang="tr-TR" altLang="tr-TR" sz="2200" dirty="0">
                <a:solidFill>
                  <a:schemeClr val="tx2"/>
                </a:solidFill>
                <a:latin typeface="Calibri" panose="020F0502020204030204" pitchFamily="34" charset="0"/>
                <a:cs typeface="Calibri" panose="020F0502020204030204" pitchFamily="34" charset="0"/>
              </a:rPr>
              <a:t>Türk Millî Eğitiminin genel, sağlık alanının özel amaçları doğrultusunda, ortaöğretim seviyesinde genel kültür, sağlık alanıyla ilgili temel bilim, her alan/dala özel mesleki yeterlilik kazandıran, öğrencileri hayata, sağlık alanına ve yükseköğrenime hazırlayan, yabancı dil olarak İngilizce öğretilmesini amaçlayan programlar uygulanmakta olup, “Anadolu” programlarında İngilizce dersi ağırlıklı olarak verilir. </a:t>
            </a:r>
          </a:p>
        </p:txBody>
      </p:sp>
      <p:sp>
        <p:nvSpPr>
          <p:cNvPr id="3" name="Dikdörtgen 2"/>
          <p:cNvSpPr/>
          <p:nvPr/>
        </p:nvSpPr>
        <p:spPr>
          <a:xfrm>
            <a:off x="1729926" y="692696"/>
            <a:ext cx="5424883" cy="590931"/>
          </a:xfrm>
          <a:prstGeom prst="rect">
            <a:avLst/>
          </a:prstGeom>
        </p:spPr>
        <p:txBody>
          <a:bodyPr wrap="none">
            <a:spAutoFit/>
          </a:bodyPr>
          <a:lstStyle/>
          <a:p>
            <a:pPr algn="ctr">
              <a:lnSpc>
                <a:spcPct val="90000"/>
              </a:lnSpc>
            </a:pPr>
            <a:r>
              <a:rPr lang="tr-TR" altLang="tr-TR" sz="3600" b="1" dirty="0" smtClean="0">
                <a:ln w="11430"/>
                <a:solidFill>
                  <a:schemeClr val="accent1">
                    <a:lumMod val="75000"/>
                  </a:schemeClr>
                </a:solidFill>
                <a:effectLst>
                  <a:outerShdw blurRad="80000" dist="40000" dir="5040000" algn="tl">
                    <a:srgbClr val="000000">
                      <a:alpha val="30000"/>
                    </a:srgbClr>
                  </a:outerShdw>
                </a:effectLst>
              </a:rPr>
              <a:t>SAĞLIK MESLEK </a:t>
            </a:r>
            <a:r>
              <a:rPr lang="tr-TR" altLang="tr-TR" sz="3600" b="1" dirty="0">
                <a:ln w="11430"/>
                <a:solidFill>
                  <a:schemeClr val="accent1">
                    <a:lumMod val="75000"/>
                  </a:schemeClr>
                </a:solidFill>
                <a:effectLst>
                  <a:outerShdw blurRad="80000" dist="40000" dir="5040000" algn="tl">
                    <a:srgbClr val="000000">
                      <a:alpha val="30000"/>
                    </a:srgbClr>
                  </a:outerShdw>
                </a:effectLst>
              </a:rPr>
              <a:t>LİSELERİ</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212085"/>
            <a:ext cx="2736304" cy="1645915"/>
          </a:xfrm>
          <a:prstGeom prst="rect">
            <a:avLst/>
          </a:prstGeom>
        </p:spPr>
      </p:pic>
    </p:spTree>
    <p:extLst>
      <p:ext uri="{BB962C8B-B14F-4D97-AF65-F5344CB8AC3E}">
        <p14:creationId xmlns:p14="http://schemas.microsoft.com/office/powerpoint/2010/main" val="165529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12917" y="2132856"/>
            <a:ext cx="7324915" cy="4176464"/>
          </a:xfrm>
        </p:spPr>
        <p:txBody>
          <a:bodyPr>
            <a:noAutofit/>
          </a:bodyPr>
          <a:lstStyle/>
          <a:p>
            <a:pPr algn="just">
              <a:buClr>
                <a:schemeClr val="tx2">
                  <a:lumMod val="75000"/>
                </a:schemeClr>
              </a:buClr>
              <a:buFont typeface="Wingdings" panose="05000000000000000000" pitchFamily="2" charset="2"/>
              <a:buChar char="q"/>
            </a:pPr>
            <a:r>
              <a:rPr lang="tr-TR" sz="2000" dirty="0">
                <a:solidFill>
                  <a:schemeClr val="tx2"/>
                </a:solidFill>
                <a:latin typeface="Calibri" panose="020F0502020204030204" pitchFamily="34" charset="0"/>
                <a:cs typeface="Calibri" panose="020F0502020204030204" pitchFamily="34" charset="0"/>
              </a:rPr>
              <a:t> </a:t>
            </a:r>
            <a:r>
              <a:rPr lang="tr-TR" sz="2000" b="1" dirty="0" smtClean="0">
                <a:solidFill>
                  <a:schemeClr val="tx2"/>
                </a:solidFill>
                <a:latin typeface="Calibri" panose="020F0502020204030204" pitchFamily="34" charset="0"/>
                <a:cs typeface="Calibri" panose="020F0502020204030204" pitchFamily="34" charset="0"/>
              </a:rPr>
              <a:t>Hemşire </a:t>
            </a:r>
            <a:r>
              <a:rPr lang="tr-TR" sz="2000" b="1" dirty="0">
                <a:solidFill>
                  <a:schemeClr val="tx2"/>
                </a:solidFill>
                <a:latin typeface="Calibri" panose="020F0502020204030204" pitchFamily="34" charset="0"/>
                <a:cs typeface="Calibri" panose="020F0502020204030204" pitchFamily="34" charset="0"/>
              </a:rPr>
              <a:t>yardımcısı; </a:t>
            </a:r>
            <a:r>
              <a:rPr lang="tr-TR" sz="2000" dirty="0">
                <a:solidFill>
                  <a:schemeClr val="tx2"/>
                </a:solidFill>
                <a:latin typeface="Calibri" panose="020F0502020204030204" pitchFamily="34" charset="0"/>
                <a:cs typeface="Calibri" panose="020F0502020204030204" pitchFamily="34" charset="0"/>
              </a:rPr>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algn="just">
              <a:buClr>
                <a:schemeClr val="tx2">
                  <a:lumMod val="75000"/>
                </a:schemeClr>
              </a:buClr>
              <a:buFont typeface="Wingdings" panose="05000000000000000000" pitchFamily="2" charset="2"/>
              <a:buChar char="q"/>
            </a:pPr>
            <a:r>
              <a:rPr lang="tr-TR" sz="2000" b="1" dirty="0" smtClean="0">
                <a:solidFill>
                  <a:schemeClr val="tx2"/>
                </a:solidFill>
                <a:latin typeface="Calibri" panose="020F0502020204030204" pitchFamily="34" charset="0"/>
                <a:cs typeface="Calibri" panose="020F0502020204030204" pitchFamily="34" charset="0"/>
              </a:rPr>
              <a:t>Ebe </a:t>
            </a:r>
            <a:r>
              <a:rPr lang="tr-TR" sz="2000" b="1" dirty="0">
                <a:solidFill>
                  <a:schemeClr val="tx2"/>
                </a:solidFill>
                <a:latin typeface="Calibri" panose="020F0502020204030204" pitchFamily="34" charset="0"/>
                <a:cs typeface="Calibri" panose="020F0502020204030204" pitchFamily="34" charset="0"/>
              </a:rPr>
              <a:t>yardımcısı; </a:t>
            </a:r>
            <a:r>
              <a:rPr lang="tr-TR" sz="2000" dirty="0">
                <a:solidFill>
                  <a:schemeClr val="tx2"/>
                </a:solidFill>
                <a:latin typeface="Calibri" panose="020F0502020204030204" pitchFamily="34" charset="0"/>
                <a:cs typeface="Calibri" panose="020F0502020204030204" pitchFamily="34" charset="0"/>
              </a:rPr>
              <a:t>sağlık meslek liselerinin ebe yardımcılığı programından mezun olup ebelerin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lgn="just">
              <a:buClr>
                <a:schemeClr val="tx2">
                  <a:lumMod val="75000"/>
                </a:schemeClr>
              </a:buClr>
              <a:buNone/>
            </a:pPr>
            <a:endParaRPr lang="tr-TR" altLang="tr-TR" sz="2000" dirty="0" smtClean="0">
              <a:solidFill>
                <a:schemeClr val="tx2"/>
              </a:solidFill>
              <a:latin typeface="Calibri" panose="020F0502020204030204" pitchFamily="34" charset="0"/>
              <a:cs typeface="Calibri" panose="020F0502020204030204" pitchFamily="34" charset="0"/>
            </a:endParaRPr>
          </a:p>
        </p:txBody>
      </p:sp>
      <p:sp>
        <p:nvSpPr>
          <p:cNvPr id="3" name="Dikdörtgen 2"/>
          <p:cNvSpPr/>
          <p:nvPr/>
        </p:nvSpPr>
        <p:spPr>
          <a:xfrm>
            <a:off x="1785680" y="692696"/>
            <a:ext cx="5752152" cy="1089529"/>
          </a:xfrm>
          <a:prstGeom prst="rect">
            <a:avLst/>
          </a:prstGeom>
        </p:spPr>
        <p:txBody>
          <a:bodyPr wrap="none">
            <a:spAutoFit/>
          </a:bodyPr>
          <a:lstStyle/>
          <a:p>
            <a:pPr algn="ctr">
              <a:lnSpc>
                <a:spcPct val="90000"/>
              </a:lnSpc>
            </a:pPr>
            <a:r>
              <a:rPr lang="tr-TR" altLang="tr-TR" sz="3600" b="1" dirty="0" smtClean="0">
                <a:ln w="11430"/>
                <a:solidFill>
                  <a:schemeClr val="accent1">
                    <a:lumMod val="75000"/>
                  </a:schemeClr>
                </a:solidFill>
                <a:latin typeface="Calibri" panose="020F0502020204030204" pitchFamily="34" charset="0"/>
                <a:cs typeface="Calibri" panose="020F0502020204030204" pitchFamily="34" charset="0"/>
              </a:rPr>
              <a:t>SAĞLIK </a:t>
            </a:r>
            <a:r>
              <a:rPr lang="tr-TR" altLang="tr-TR" sz="3600" b="1" dirty="0">
                <a:ln w="11430"/>
                <a:solidFill>
                  <a:schemeClr val="accent1">
                    <a:lumMod val="75000"/>
                  </a:schemeClr>
                </a:solidFill>
                <a:latin typeface="Calibri" panose="020F0502020204030204" pitchFamily="34" charset="0"/>
                <a:cs typeface="Calibri" panose="020F0502020204030204" pitchFamily="34" charset="0"/>
              </a:rPr>
              <a:t>MESLEK </a:t>
            </a:r>
            <a:r>
              <a:rPr lang="tr-TR" altLang="tr-TR" sz="3600" b="1" dirty="0" smtClean="0">
                <a:ln w="11430"/>
                <a:solidFill>
                  <a:schemeClr val="accent1">
                    <a:lumMod val="75000"/>
                  </a:schemeClr>
                </a:solidFill>
                <a:latin typeface="Calibri" panose="020F0502020204030204" pitchFamily="34" charset="0"/>
                <a:cs typeface="Calibri" panose="020F0502020204030204" pitchFamily="34" charset="0"/>
              </a:rPr>
              <a:t>LİSELERİNDE </a:t>
            </a:r>
          </a:p>
          <a:p>
            <a:pPr algn="ctr">
              <a:lnSpc>
                <a:spcPct val="90000"/>
              </a:lnSpc>
            </a:pPr>
            <a:r>
              <a:rPr lang="tr-TR" altLang="tr-TR" sz="3600" b="1" dirty="0" smtClean="0">
                <a:ln w="11430"/>
                <a:solidFill>
                  <a:schemeClr val="accent1">
                    <a:lumMod val="75000"/>
                  </a:schemeClr>
                </a:solidFill>
                <a:latin typeface="Calibri" panose="020F0502020204030204" pitchFamily="34" charset="0"/>
                <a:cs typeface="Calibri" panose="020F0502020204030204" pitchFamily="34" charset="0"/>
              </a:rPr>
              <a:t>ALANLAR</a:t>
            </a:r>
            <a:endParaRPr lang="tr-TR" altLang="tr-TR" sz="3600" b="1" dirty="0">
              <a:ln w="1143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412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09598" y="2160590"/>
            <a:ext cx="6770713" cy="3880773"/>
          </a:xfrm>
        </p:spPr>
        <p:txBody>
          <a:bodyPr>
            <a:noAutofit/>
          </a:bodyPr>
          <a:lstStyle/>
          <a:p>
            <a:pPr algn="just">
              <a:buClr>
                <a:schemeClr val="tx2">
                  <a:lumMod val="75000"/>
                </a:schemeClr>
              </a:buClr>
              <a:buFont typeface="Wingdings" panose="05000000000000000000" pitchFamily="2" charset="2"/>
              <a:buChar char="q"/>
            </a:pPr>
            <a:r>
              <a:rPr lang="tr-TR" sz="2400" b="1" dirty="0">
                <a:solidFill>
                  <a:schemeClr val="tx2"/>
                </a:solidFill>
                <a:latin typeface="Calibri" panose="020F0502020204030204" pitchFamily="34" charset="0"/>
                <a:cs typeface="Calibri" panose="020F0502020204030204" pitchFamily="34" charset="0"/>
              </a:rPr>
              <a:t>Sağlık bakım teknisyeni; </a:t>
            </a:r>
            <a:r>
              <a:rPr lang="tr-TR" sz="2400" dirty="0">
                <a:solidFill>
                  <a:schemeClr val="tx2"/>
                </a:solidFill>
                <a:latin typeface="Calibri" panose="020F0502020204030204" pitchFamily="34" charset="0"/>
                <a:cs typeface="Calibri" panose="020F0502020204030204" pitchFamily="34" charset="0"/>
              </a:rPr>
              <a:t>sağlık meslek liselerinin sağlık bakım teknisyenliği programından mezun olup en az tekniker düzeyindeki sağlık meslek mensuplarının nezaretinde yardımcı olarak çalışan, ayrıca hastaların günlük yaşam aktivitelerinin yerine getirilmesi, beslenme programının uygulanması, kişisel bakım ve temizliği ile sağlık hizmetlerine ulaşımında yardımcı olan ve refakat eden sağlık meslek </a:t>
            </a:r>
            <a:r>
              <a:rPr lang="tr-TR" sz="2400" dirty="0" smtClean="0">
                <a:solidFill>
                  <a:schemeClr val="tx2"/>
                </a:solidFill>
                <a:latin typeface="Calibri" panose="020F0502020204030204" pitchFamily="34" charset="0"/>
                <a:cs typeface="Calibri" panose="020F0502020204030204" pitchFamily="34" charset="0"/>
              </a:rPr>
              <a:t>mensubudur</a:t>
            </a:r>
            <a:r>
              <a:rPr lang="tr-TR" sz="2400" dirty="0">
                <a:solidFill>
                  <a:schemeClr val="tx2"/>
                </a:solidFill>
                <a:latin typeface="Calibri" panose="020F0502020204030204" pitchFamily="34" charset="0"/>
                <a:cs typeface="Calibri" panose="020F0502020204030204" pitchFamily="34" charset="0"/>
              </a:rPr>
              <a:t>.</a:t>
            </a:r>
          </a:p>
          <a:p>
            <a:pPr marL="0" indent="0" algn="just">
              <a:buClr>
                <a:schemeClr val="tx2">
                  <a:lumMod val="75000"/>
                </a:schemeClr>
              </a:buClr>
              <a:buNone/>
            </a:pPr>
            <a:endParaRPr lang="tr-TR" altLang="tr-TR" sz="2400" dirty="0">
              <a:solidFill>
                <a:schemeClr val="tx2"/>
              </a:solidFill>
              <a:latin typeface="Calibri" panose="020F0502020204030204" pitchFamily="34" charset="0"/>
              <a:cs typeface="Calibri" panose="020F0502020204030204" pitchFamily="34" charset="0"/>
            </a:endParaRPr>
          </a:p>
          <a:p>
            <a:pPr algn="just">
              <a:buClr>
                <a:schemeClr val="tx2">
                  <a:lumMod val="75000"/>
                </a:schemeClr>
              </a:buClr>
              <a:buFont typeface="Wingdings" panose="05000000000000000000" pitchFamily="2" charset="2"/>
              <a:buChar char="q"/>
            </a:pPr>
            <a:endParaRPr lang="tr-TR"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30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23528" y="2636912"/>
            <a:ext cx="8280920" cy="3528392"/>
          </a:xfrm>
        </p:spPr>
        <p:txBody>
          <a:bodyPr>
            <a:normAutofit/>
          </a:bodyPr>
          <a:lstStyle/>
          <a:p>
            <a:pPr algn="just">
              <a:lnSpc>
                <a:spcPct val="80000"/>
              </a:lnSpc>
              <a:spcAft>
                <a:spcPts val="600"/>
              </a:spcAft>
              <a:buClr>
                <a:schemeClr val="tx2">
                  <a:lumMod val="75000"/>
                </a:schemeClr>
              </a:buClr>
              <a:buFont typeface="Wingdings" panose="05000000000000000000" pitchFamily="2" charset="2"/>
              <a:buChar char="q"/>
            </a:pPr>
            <a:r>
              <a:rPr lang="tr-TR" altLang="tr-TR" sz="2800" dirty="0">
                <a:solidFill>
                  <a:schemeClr val="tx2"/>
                </a:solidFill>
                <a:latin typeface="Calibri" panose="020F0502020204030204" pitchFamily="34" charset="0"/>
                <a:cs typeface="Calibri" panose="020F0502020204030204" pitchFamily="34" charset="0"/>
              </a:rPr>
              <a:t>Toplumların gelişmesi ülkeler arası ilişkilerin yoğunlaşması ve iletişimin ön plana çıkması sonucu önem kazanan iletişim alanında istihdam edilecek yabancı dil bilir nitelikli insan gücünü yetiştiren, öğrencileri hem mesleğe hem de yüksek öğretime hazırlayan okullardır. </a:t>
            </a:r>
          </a:p>
          <a:p>
            <a:pPr algn="just">
              <a:lnSpc>
                <a:spcPct val="80000"/>
              </a:lnSpc>
              <a:spcAft>
                <a:spcPts val="200"/>
              </a:spcAft>
              <a:buClr>
                <a:schemeClr val="tx2">
                  <a:lumMod val="75000"/>
                </a:schemeClr>
              </a:buClr>
              <a:buFont typeface="Wingdings" panose="05000000000000000000" pitchFamily="2" charset="2"/>
              <a:buChar char="q"/>
            </a:pPr>
            <a:endParaRPr lang="tr-TR" altLang="tr-TR" sz="1200" dirty="0">
              <a:solidFill>
                <a:schemeClr val="tx2"/>
              </a:solidFill>
              <a:latin typeface="Calibri" panose="020F0502020204030204" pitchFamily="34" charset="0"/>
              <a:cs typeface="Calibri" panose="020F0502020204030204" pitchFamily="34" charset="0"/>
            </a:endParaRPr>
          </a:p>
          <a:p>
            <a:pPr algn="just">
              <a:lnSpc>
                <a:spcPct val="80000"/>
              </a:lnSpc>
              <a:spcAft>
                <a:spcPts val="200"/>
              </a:spcAft>
              <a:buClr>
                <a:schemeClr val="tx2">
                  <a:lumMod val="75000"/>
                </a:schemeClr>
              </a:buClr>
              <a:buFont typeface="Wingdings" panose="05000000000000000000" pitchFamily="2" charset="2"/>
              <a:buChar char="q"/>
            </a:pPr>
            <a:r>
              <a:rPr lang="tr-TR" altLang="tr-TR" sz="2800" dirty="0">
                <a:solidFill>
                  <a:schemeClr val="tx2"/>
                </a:solidFill>
                <a:latin typeface="Calibri" panose="020F0502020204030204" pitchFamily="34" charset="0"/>
                <a:cs typeface="Calibri" panose="020F0502020204030204" pitchFamily="34" charset="0"/>
              </a:rPr>
              <a:t>Öğretim süresi 4 yıldır.</a:t>
            </a:r>
          </a:p>
          <a:p>
            <a:pPr algn="just" eaLnBrk="1" hangingPunct="1">
              <a:lnSpc>
                <a:spcPct val="80000"/>
              </a:lnSpc>
              <a:buClr>
                <a:schemeClr val="tx2">
                  <a:lumMod val="75000"/>
                </a:schemeClr>
              </a:buClr>
              <a:buFont typeface="Wingdings" panose="05000000000000000000" pitchFamily="2" charset="2"/>
              <a:buChar char="q"/>
            </a:pPr>
            <a:endParaRPr lang="tr-TR" altLang="tr-TR" sz="4000" dirty="0" smtClean="0">
              <a:solidFill>
                <a:schemeClr val="tx2"/>
              </a:solidFill>
              <a:latin typeface="Calibri" panose="020F0502020204030204" pitchFamily="34" charset="0"/>
              <a:cs typeface="Calibri" panose="020F0502020204030204" pitchFamily="34" charset="0"/>
            </a:endParaRPr>
          </a:p>
        </p:txBody>
      </p:sp>
      <p:sp>
        <p:nvSpPr>
          <p:cNvPr id="3" name="Dikdörtgen 2"/>
          <p:cNvSpPr/>
          <p:nvPr/>
        </p:nvSpPr>
        <p:spPr>
          <a:xfrm>
            <a:off x="539552" y="476672"/>
            <a:ext cx="7056785" cy="1421928"/>
          </a:xfrm>
          <a:prstGeom prst="rect">
            <a:avLst/>
          </a:prstGeom>
        </p:spPr>
        <p:txBody>
          <a:bodyPr wrap="square">
            <a:spAutoFit/>
          </a:bodyPr>
          <a:lstStyle/>
          <a:p>
            <a:pPr algn="ctr">
              <a:lnSpc>
                <a:spcPct val="90000"/>
              </a:lnSpc>
            </a:pPr>
            <a:r>
              <a:rPr lang="tr-TR" altLang="tr-TR" sz="4800" b="1" dirty="0">
                <a:ln w="11430"/>
                <a:solidFill>
                  <a:schemeClr val="accent1">
                    <a:lumMod val="75000"/>
                  </a:schemeClr>
                </a:solidFill>
                <a:latin typeface="Calibri" panose="020F0502020204030204" pitchFamily="34" charset="0"/>
                <a:cs typeface="Calibri" panose="020F0502020204030204" pitchFamily="34" charset="0"/>
              </a:rPr>
              <a:t>ANADOLU İLETİŞİM MESLEK LİSELERİ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5097716"/>
            <a:ext cx="3312368" cy="1807096"/>
          </a:xfrm>
          <a:prstGeom prst="rect">
            <a:avLst/>
          </a:prstGeom>
        </p:spPr>
      </p:pic>
    </p:spTree>
    <p:extLst>
      <p:ext uri="{BB962C8B-B14F-4D97-AF65-F5344CB8AC3E}">
        <p14:creationId xmlns:p14="http://schemas.microsoft.com/office/powerpoint/2010/main" val="472470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515046" y="1988840"/>
            <a:ext cx="8280920" cy="4392488"/>
          </a:xfrm>
        </p:spPr>
        <p:txBody>
          <a:bodyPr>
            <a:normAutofit/>
          </a:bodyPr>
          <a:lstStyle/>
          <a:p>
            <a:pPr algn="just">
              <a:lnSpc>
                <a:spcPct val="80000"/>
              </a:lnSpc>
              <a:spcAft>
                <a:spcPts val="200"/>
              </a:spcAft>
              <a:buFont typeface="Wingdings" pitchFamily="2" charset="2"/>
              <a:buChar char="v"/>
            </a:pPr>
            <a:endParaRPr lang="tr-TR" altLang="tr-TR" sz="2400" dirty="0">
              <a:solidFill>
                <a:schemeClr val="tx2"/>
              </a:solidFill>
              <a:latin typeface="Calibri" panose="020F0502020204030204" pitchFamily="34" charset="0"/>
              <a:cs typeface="Calibri" panose="020F0502020204030204" pitchFamily="34" charset="0"/>
            </a:endParaRPr>
          </a:p>
          <a:p>
            <a:pPr marL="0" indent="0" algn="just">
              <a:spcAft>
                <a:spcPts val="200"/>
              </a:spcAft>
              <a:buNone/>
            </a:pPr>
            <a:r>
              <a:rPr lang="tr-TR" altLang="tr-TR" sz="2400" dirty="0" smtClean="0">
                <a:solidFill>
                  <a:schemeClr val="tx2"/>
                </a:solidFill>
                <a:latin typeface="Calibri" panose="020F0502020204030204" pitchFamily="34" charset="0"/>
                <a:cs typeface="Calibri" panose="020F0502020204030204" pitchFamily="34" charset="0"/>
              </a:rPr>
              <a:t>Bu </a:t>
            </a:r>
            <a:r>
              <a:rPr lang="tr-TR" altLang="tr-TR" sz="2400" dirty="0">
                <a:solidFill>
                  <a:schemeClr val="tx2"/>
                </a:solidFill>
                <a:latin typeface="Calibri" panose="020F0502020204030204" pitchFamily="34" charset="0"/>
                <a:cs typeface="Calibri" panose="020F0502020204030204" pitchFamily="34" charset="0"/>
              </a:rPr>
              <a:t>okullarda; </a:t>
            </a:r>
          </a:p>
          <a:p>
            <a:pPr algn="just">
              <a:lnSpc>
                <a:spcPct val="80000"/>
              </a:lnSpc>
              <a:spcAft>
                <a:spcPts val="200"/>
              </a:spcAft>
              <a:buFont typeface="Wingdings" pitchFamily="2" charset="2"/>
              <a:buChar char="v"/>
            </a:pPr>
            <a:r>
              <a:rPr lang="tr-TR" altLang="tr-TR" sz="2400" dirty="0">
                <a:solidFill>
                  <a:schemeClr val="tx2"/>
                </a:solidFill>
                <a:latin typeface="Calibri" panose="020F0502020204030204" pitchFamily="34" charset="0"/>
                <a:cs typeface="Calibri" panose="020F0502020204030204" pitchFamily="34" charset="0"/>
              </a:rPr>
              <a:t>Gazetecilik, </a:t>
            </a:r>
          </a:p>
          <a:p>
            <a:pPr algn="just">
              <a:lnSpc>
                <a:spcPct val="80000"/>
              </a:lnSpc>
              <a:spcAft>
                <a:spcPts val="200"/>
              </a:spcAft>
              <a:buFont typeface="Wingdings" pitchFamily="2" charset="2"/>
              <a:buChar char="v"/>
            </a:pPr>
            <a:r>
              <a:rPr lang="tr-TR" altLang="tr-TR" sz="2400" dirty="0">
                <a:solidFill>
                  <a:schemeClr val="tx2"/>
                </a:solidFill>
                <a:latin typeface="Calibri" panose="020F0502020204030204" pitchFamily="34" charset="0"/>
                <a:cs typeface="Calibri" panose="020F0502020204030204" pitchFamily="34" charset="0"/>
              </a:rPr>
              <a:t>Radyo-Televizyon, </a:t>
            </a:r>
          </a:p>
          <a:p>
            <a:pPr algn="just">
              <a:lnSpc>
                <a:spcPct val="80000"/>
              </a:lnSpc>
              <a:spcAft>
                <a:spcPts val="200"/>
              </a:spcAft>
              <a:buFont typeface="Wingdings" pitchFamily="2" charset="2"/>
              <a:buChar char="v"/>
            </a:pPr>
            <a:r>
              <a:rPr lang="tr-TR" altLang="tr-TR" sz="2400" dirty="0">
                <a:solidFill>
                  <a:schemeClr val="tx2"/>
                </a:solidFill>
                <a:latin typeface="Calibri" panose="020F0502020204030204" pitchFamily="34" charset="0"/>
                <a:cs typeface="Calibri" panose="020F0502020204030204" pitchFamily="34" charset="0"/>
              </a:rPr>
              <a:t>Halkla İlişkiler </a:t>
            </a:r>
          </a:p>
          <a:p>
            <a:pPr algn="just">
              <a:lnSpc>
                <a:spcPct val="80000"/>
              </a:lnSpc>
              <a:spcAft>
                <a:spcPts val="200"/>
              </a:spcAft>
              <a:buFont typeface="Wingdings" pitchFamily="2" charset="2"/>
              <a:buChar char="v"/>
            </a:pPr>
            <a:r>
              <a:rPr lang="tr-TR" altLang="tr-TR" sz="2400" dirty="0">
                <a:solidFill>
                  <a:schemeClr val="tx2"/>
                </a:solidFill>
                <a:latin typeface="Calibri" panose="020F0502020204030204" pitchFamily="34" charset="0"/>
                <a:cs typeface="Calibri" panose="020F0502020204030204" pitchFamily="34" charset="0"/>
              </a:rPr>
              <a:t>Tanıtım alanları bulunmaktadır</a:t>
            </a:r>
            <a:r>
              <a:rPr lang="tr-TR" altLang="tr-TR" sz="2400" dirty="0" smtClean="0">
                <a:solidFill>
                  <a:schemeClr val="tx2"/>
                </a:solidFill>
                <a:latin typeface="Calibri" panose="020F0502020204030204" pitchFamily="34" charset="0"/>
                <a:cs typeface="Calibri" panose="020F0502020204030204" pitchFamily="34" charset="0"/>
              </a:rPr>
              <a:t>.</a:t>
            </a:r>
            <a:endParaRPr lang="tr-TR" altLang="tr-TR" sz="2400" dirty="0">
              <a:solidFill>
                <a:schemeClr val="tx2"/>
              </a:solidFill>
              <a:latin typeface="Calibri" panose="020F0502020204030204" pitchFamily="34" charset="0"/>
              <a:cs typeface="Calibri" panose="020F0502020204030204" pitchFamily="34" charset="0"/>
            </a:endParaRPr>
          </a:p>
          <a:p>
            <a:pPr marL="0" indent="0" algn="just">
              <a:lnSpc>
                <a:spcPct val="80000"/>
              </a:lnSpc>
              <a:spcAft>
                <a:spcPts val="200"/>
              </a:spcAft>
              <a:buNone/>
            </a:pPr>
            <a:r>
              <a:rPr lang="tr-TR" altLang="tr-TR" sz="2400" dirty="0">
                <a:solidFill>
                  <a:schemeClr val="tx2"/>
                </a:solidFill>
                <a:latin typeface="Calibri" panose="020F0502020204030204" pitchFamily="34" charset="0"/>
                <a:cs typeface="Calibri" panose="020F0502020204030204" pitchFamily="34" charset="0"/>
              </a:rPr>
              <a:t>Mezunlar, </a:t>
            </a:r>
            <a:r>
              <a:rPr lang="tr-TR" altLang="tr-TR" sz="2400" b="1" dirty="0">
                <a:solidFill>
                  <a:schemeClr val="tx2"/>
                </a:solidFill>
                <a:latin typeface="Calibri" panose="020F0502020204030204" pitchFamily="34" charset="0"/>
                <a:cs typeface="Calibri" panose="020F0502020204030204" pitchFamily="34" charset="0"/>
              </a:rPr>
              <a:t>Gazetecilik, Radyo-Televizyon, Halkla İlişkiler ve Tanıtım</a:t>
            </a:r>
            <a:r>
              <a:rPr lang="tr-TR" altLang="tr-TR" sz="2400" dirty="0">
                <a:solidFill>
                  <a:schemeClr val="tx2"/>
                </a:solidFill>
                <a:latin typeface="Calibri" panose="020F0502020204030204" pitchFamily="34" charset="0"/>
                <a:cs typeface="Calibri" panose="020F0502020204030204" pitchFamily="34" charset="0"/>
              </a:rPr>
              <a:t> alanlarında faaliyette bulunan, kamu ve özel sektöre bağlı kurum ve kuruluşlarda görev alabilecekleri gibi, kendi işyerlerini de kurup çalıştırabilirler.</a:t>
            </a:r>
          </a:p>
          <a:p>
            <a:pPr marL="0" indent="0" algn="just" eaLnBrk="1" hangingPunct="1">
              <a:lnSpc>
                <a:spcPct val="80000"/>
              </a:lnSpc>
              <a:buNone/>
            </a:pPr>
            <a:endParaRPr lang="tr-TR" altLang="tr-TR" sz="2400" dirty="0" smtClean="0">
              <a:solidFill>
                <a:schemeClr val="tx2"/>
              </a:solidFill>
              <a:latin typeface="Calibri" panose="020F0502020204030204" pitchFamily="34" charset="0"/>
              <a:cs typeface="Calibri" panose="020F0502020204030204" pitchFamily="34" charset="0"/>
            </a:endParaRPr>
          </a:p>
        </p:txBody>
      </p:sp>
      <p:sp>
        <p:nvSpPr>
          <p:cNvPr id="3" name="Dikdörtgen 2"/>
          <p:cNvSpPr/>
          <p:nvPr/>
        </p:nvSpPr>
        <p:spPr>
          <a:xfrm>
            <a:off x="1043608" y="677712"/>
            <a:ext cx="6336704" cy="1311128"/>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tr-TR" altLang="tr-TR" sz="4400" b="1" i="0" u="none" strike="noStrike" kern="1200" cap="none" spc="0" normalizeH="0" baseline="0" noProof="0" dirty="0">
                <a:ln w="11430"/>
                <a:solidFill>
                  <a:schemeClr val="accent1">
                    <a:lumMod val="75000"/>
                  </a:schemeClr>
                </a:solidFill>
                <a:uLnTx/>
                <a:uFillTx/>
                <a:latin typeface="Calibri" panose="020F0502020204030204" pitchFamily="34" charset="0"/>
                <a:cs typeface="Calibri" panose="020F0502020204030204" pitchFamily="34" charset="0"/>
              </a:rPr>
              <a:t>ANADOLU İLETİŞİM MESLEK LİSELERİ </a:t>
            </a:r>
          </a:p>
        </p:txBody>
      </p:sp>
    </p:spTree>
    <p:extLst>
      <p:ext uri="{BB962C8B-B14F-4D97-AF65-F5344CB8AC3E}">
        <p14:creationId xmlns:p14="http://schemas.microsoft.com/office/powerpoint/2010/main" val="3671773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object 6"/>
          <p:cNvSpPr txBox="1">
            <a:spLocks noChangeArrowheads="1"/>
          </p:cNvSpPr>
          <p:nvPr/>
        </p:nvSpPr>
        <p:spPr bwMode="auto">
          <a:xfrm>
            <a:off x="184150" y="3733800"/>
            <a:ext cx="8442325" cy="504825"/>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lIns="0" tIns="13335" rIns="0" bIns="0">
            <a:spAutoFit/>
          </a:bodyPr>
          <a:lstStyle>
            <a:lvl1pPr marL="469900" indent="-457200">
              <a:defRPr>
                <a:solidFill>
                  <a:schemeClr val="tx1"/>
                </a:solidFill>
                <a:latin typeface="Calibri" panose="020F0502020204030204" pitchFamily="34" charset="0"/>
                <a:cs typeface="Arial" panose="020B0604020202020204" pitchFamily="34" charset="0"/>
              </a:defRPr>
            </a:lvl1pPr>
            <a:lvl2pPr marL="9842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2700" indent="0" algn="ctr" eaLnBrk="1" hangingPunct="1">
              <a:spcBef>
                <a:spcPts val="100"/>
              </a:spcBef>
              <a:buClr>
                <a:srgbClr val="FF3399"/>
              </a:buClr>
              <a:defRPr/>
            </a:pPr>
            <a:r>
              <a:rPr lang="tr-TR" altLang="tr-TR" sz="3200" dirty="0" smtClean="0">
                <a:latin typeface="Times New Roman" panose="02020603050405020304" pitchFamily="18" charset="0"/>
                <a:cs typeface="Times New Roman" panose="02020603050405020304" pitchFamily="18" charset="0"/>
              </a:rPr>
              <a:t>Zorunlu değil, isteğe bağlıdır. </a:t>
            </a:r>
          </a:p>
        </p:txBody>
      </p:sp>
      <p:sp>
        <p:nvSpPr>
          <p:cNvPr id="12291" name="object 7"/>
          <p:cNvSpPr>
            <a:spLocks noChangeArrowheads="1"/>
          </p:cNvSpPr>
          <p:nvPr/>
        </p:nvSpPr>
        <p:spPr bwMode="auto">
          <a:xfrm>
            <a:off x="252413" y="1814513"/>
            <a:ext cx="8423275" cy="790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bg1"/>
                </a:solidFill>
                <a:latin typeface="Microsoft Sans Serif" panose="020B0604020202020204" pitchFamily="34" charset="0"/>
              </a:defRPr>
            </a:lvl1pPr>
            <a:lvl2pPr marL="742950" indent="-285750">
              <a:spcBef>
                <a:spcPct val="20000"/>
              </a:spcBef>
              <a:buChar char="–"/>
              <a:defRPr sz="2800">
                <a:solidFill>
                  <a:schemeClr val="bg1"/>
                </a:solidFill>
                <a:latin typeface="Microsoft Sans Serif" panose="020B0604020202020204" pitchFamily="34" charset="0"/>
              </a:defRPr>
            </a:lvl2pPr>
            <a:lvl3pPr marL="1143000" indent="-228600">
              <a:spcBef>
                <a:spcPct val="20000"/>
              </a:spcBef>
              <a:buChar char="•"/>
              <a:defRPr sz="2400">
                <a:solidFill>
                  <a:schemeClr val="bg1"/>
                </a:solidFill>
                <a:latin typeface="Microsoft Sans Serif" panose="020B0604020202020204" pitchFamily="34" charset="0"/>
              </a:defRPr>
            </a:lvl3pPr>
            <a:lvl4pPr marL="1600200" indent="-228600">
              <a:spcBef>
                <a:spcPct val="20000"/>
              </a:spcBef>
              <a:buChar char="–"/>
              <a:defRPr sz="2000">
                <a:solidFill>
                  <a:schemeClr val="bg1"/>
                </a:solidFill>
                <a:latin typeface="Microsoft Sans Serif" panose="020B0604020202020204" pitchFamily="34" charset="0"/>
              </a:defRPr>
            </a:lvl4pPr>
            <a:lvl5pPr marL="2057400" indent="-228600">
              <a:spcBef>
                <a:spcPct val="20000"/>
              </a:spcBef>
              <a:buChar char="»"/>
              <a:defRPr sz="2000">
                <a:solidFill>
                  <a:schemeClr val="bg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9pPr>
          </a:lstStyle>
          <a:p>
            <a:pPr algn="ctr" eaLnBrk="1" hangingPunct="1">
              <a:spcBef>
                <a:spcPct val="0"/>
              </a:spcBef>
              <a:buFontTx/>
              <a:buNone/>
            </a:pPr>
            <a:endParaRPr lang="tr-TR" altLang="tr-TR" sz="2400">
              <a:solidFill>
                <a:schemeClr val="tx1"/>
              </a:solidFill>
              <a:latin typeface="Calibri" panose="020F0502020204030204" pitchFamily="34" charset="0"/>
              <a:cs typeface="Arial" panose="020B0604020202020204" pitchFamily="34" charset="0"/>
            </a:endParaRPr>
          </a:p>
        </p:txBody>
      </p:sp>
      <p:sp>
        <p:nvSpPr>
          <p:cNvPr id="8" name="object 8"/>
          <p:cNvSpPr/>
          <p:nvPr/>
        </p:nvSpPr>
        <p:spPr>
          <a:xfrm>
            <a:off x="103188" y="1647825"/>
            <a:ext cx="8483600" cy="1093788"/>
          </a:xfrm>
          <a:prstGeom prst="rect">
            <a:avLst/>
          </a:prstGeom>
          <a:blipFill>
            <a:blip r:embed="rId4" cstate="print"/>
            <a:stretch>
              <a:fillRect/>
            </a:stretch>
          </a:blipFill>
        </p:spPr>
        <p:txBody>
          <a:bodyPr lIns="0" tIns="0" rIns="0" bIns="0"/>
          <a:lstStyle/>
          <a:p>
            <a:pPr algn="ctr" eaLnBrk="1" fontAlgn="auto" hangingPunct="1">
              <a:spcBef>
                <a:spcPts val="0"/>
              </a:spcBef>
              <a:spcAft>
                <a:spcPts val="0"/>
              </a:spcAft>
              <a:defRPr/>
            </a:pPr>
            <a:endParaRPr dirty="0">
              <a:latin typeface="+mj-lt"/>
            </a:endParaRPr>
          </a:p>
        </p:txBody>
      </p:sp>
      <p:sp>
        <p:nvSpPr>
          <p:cNvPr id="12293" name="object 10"/>
          <p:cNvSpPr>
            <a:spLocks noGrp="1"/>
          </p:cNvSpPr>
          <p:nvPr>
            <p:ph type="title"/>
          </p:nvPr>
        </p:nvSpPr>
        <p:spPr>
          <a:xfrm>
            <a:off x="323850" y="1778000"/>
            <a:ext cx="8280400" cy="688975"/>
          </a:xfrm>
          <a:solidFill>
            <a:srgbClr val="FFC000"/>
          </a:solidFill>
          <a:ln>
            <a:solidFill>
              <a:srgbClr val="439530"/>
            </a:solidFill>
            <a:miter lim="800000"/>
            <a:headEnd/>
            <a:tailEnd/>
          </a:ln>
        </p:spPr>
        <p:txBody>
          <a:bodyPr tIns="22860"/>
          <a:lstStyle/>
          <a:p>
            <a:pPr marL="338138" algn="ctr" eaLnBrk="1" hangingPunct="1">
              <a:spcBef>
                <a:spcPts val="175"/>
              </a:spcBef>
            </a:pPr>
            <a:r>
              <a:rPr lang="tr-TR" altLang="tr-TR" sz="3600" smtClean="0">
                <a:solidFill>
                  <a:srgbClr val="000000"/>
                </a:solidFill>
                <a:latin typeface="Calibri" panose="020F0502020204030204" pitchFamily="34" charset="0"/>
                <a:ea typeface="Comic Sans MS" panose="030F0702030302020204" pitchFamily="66" charset="0"/>
                <a:cs typeface="Comic Sans MS" panose="030F0702030302020204" pitchFamily="66" charset="0"/>
              </a:rPr>
              <a:t>SINAVA GİRMEK ZORUNLU MU?</a:t>
            </a:r>
            <a:endParaRPr lang="tr-TR" altLang="tr-TR" sz="3600" smtClean="0">
              <a:latin typeface="Calibri" panose="020F0502020204030204" pitchFamily="34" charset="0"/>
              <a:ea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fltVal val="0"/>
                                          </p:val>
                                        </p:tav>
                                        <p:tav tm="100000">
                                          <p:val>
                                            <p:strVal val="#ppt_w"/>
                                          </p:val>
                                        </p:tav>
                                      </p:tavLst>
                                    </p:anim>
                                    <p:anim calcmode="lin" valueType="num">
                                      <p:cBhvr>
                                        <p:cTn id="8" dur="1000" fill="hold"/>
                                        <p:tgtEl>
                                          <p:spTgt spid="7174"/>
                                        </p:tgtEl>
                                        <p:attrNameLst>
                                          <p:attrName>ppt_h</p:attrName>
                                        </p:attrNameLst>
                                      </p:cBhvr>
                                      <p:tavLst>
                                        <p:tav tm="0">
                                          <p:val>
                                            <p:fltVal val="0"/>
                                          </p:val>
                                        </p:tav>
                                        <p:tav tm="100000">
                                          <p:val>
                                            <p:strVal val="#ppt_h"/>
                                          </p:val>
                                        </p:tav>
                                      </p:tavLst>
                                    </p:anim>
                                    <p:anim calcmode="lin" valueType="num">
                                      <p:cBhvr>
                                        <p:cTn id="9" dur="1000" fill="hold"/>
                                        <p:tgtEl>
                                          <p:spTgt spid="7174"/>
                                        </p:tgtEl>
                                        <p:attrNameLst>
                                          <p:attrName>style.rotation</p:attrName>
                                        </p:attrNameLst>
                                      </p:cBhvr>
                                      <p:tavLst>
                                        <p:tav tm="0">
                                          <p:val>
                                            <p:fltVal val="90"/>
                                          </p:val>
                                        </p:tav>
                                        <p:tav tm="100000">
                                          <p:val>
                                            <p:fltVal val="0"/>
                                          </p:val>
                                        </p:tav>
                                      </p:tavLst>
                                    </p:anim>
                                    <p:animEffect transition="in" filter="fade">
                                      <p:cBhvr>
                                        <p:cTn id="10"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19" y="2276872"/>
            <a:ext cx="8668367" cy="4581128"/>
          </a:xfrm>
        </p:spPr>
        <p:txBody>
          <a:bodyPr>
            <a:normAutofit/>
          </a:bodyPr>
          <a:lstStyle/>
          <a:p>
            <a:pPr algn="just">
              <a:lnSpc>
                <a:spcPct val="80000"/>
              </a:lnSpc>
              <a:spcAft>
                <a:spcPts val="200"/>
              </a:spcAft>
              <a:buClr>
                <a:schemeClr val="tx2">
                  <a:lumMod val="75000"/>
                </a:schemeClr>
              </a:buClr>
              <a:buFont typeface="Wingdings" pitchFamily="2" charset="2"/>
              <a:buChar char="q"/>
            </a:pPr>
            <a:r>
              <a:rPr lang="tr-TR" altLang="tr-TR" sz="2400" dirty="0">
                <a:latin typeface="Calibri" panose="020F0502020204030204" pitchFamily="34" charset="0"/>
                <a:cs typeface="Calibri" panose="020F0502020204030204" pitchFamily="34" charset="0"/>
              </a:rPr>
              <a:t>Turizm ve bunun temel alt yapısını oluşturan konaklama sektörünün ihtiyaç duyduğu yabancı dil bilir nitelikli elemanları yetiştiren okullardır. </a:t>
            </a:r>
          </a:p>
          <a:p>
            <a:pPr algn="just">
              <a:lnSpc>
                <a:spcPct val="80000"/>
              </a:lnSpc>
              <a:spcAft>
                <a:spcPts val="200"/>
              </a:spcAft>
              <a:buClr>
                <a:schemeClr val="tx2">
                  <a:lumMod val="75000"/>
                </a:schemeClr>
              </a:buClr>
              <a:buFont typeface="Wingdings" pitchFamily="2" charset="2"/>
              <a:buChar char="q"/>
            </a:pPr>
            <a:r>
              <a:rPr lang="tr-TR" altLang="tr-TR" sz="2400" dirty="0">
                <a:latin typeface="Calibri" panose="020F0502020204030204" pitchFamily="34" charset="0"/>
                <a:cs typeface="Calibri" panose="020F0502020204030204" pitchFamily="34" charset="0"/>
              </a:rPr>
              <a:t>Öğretim süresi 4 yıldır.</a:t>
            </a:r>
          </a:p>
          <a:p>
            <a:pPr marL="0" indent="0" algn="just">
              <a:lnSpc>
                <a:spcPct val="80000"/>
              </a:lnSpc>
              <a:spcAft>
                <a:spcPts val="200"/>
              </a:spcAft>
              <a:buNone/>
            </a:pPr>
            <a:r>
              <a:rPr lang="tr-TR" altLang="tr-TR" sz="2400" dirty="0">
                <a:latin typeface="Calibri" panose="020F0502020204030204" pitchFamily="34" charset="0"/>
                <a:cs typeface="Calibri" panose="020F0502020204030204" pitchFamily="34" charset="0"/>
              </a:rPr>
              <a:t>Bu okullarda; </a:t>
            </a:r>
          </a:p>
          <a:p>
            <a:pPr algn="just">
              <a:lnSpc>
                <a:spcPct val="80000"/>
              </a:lnSpc>
              <a:spcAft>
                <a:spcPts val="200"/>
              </a:spcAft>
              <a:buFont typeface="Wingdings" pitchFamily="2" charset="2"/>
              <a:buChar char="§"/>
            </a:pPr>
            <a:r>
              <a:rPr lang="tr-TR" altLang="tr-TR" sz="2400" dirty="0">
                <a:latin typeface="Calibri" panose="020F0502020204030204" pitchFamily="34" charset="0"/>
                <a:cs typeface="Calibri" panose="020F0502020204030204" pitchFamily="34" charset="0"/>
              </a:rPr>
              <a:t>Resepsiyon, </a:t>
            </a:r>
          </a:p>
          <a:p>
            <a:pPr algn="just">
              <a:lnSpc>
                <a:spcPct val="80000"/>
              </a:lnSpc>
              <a:spcAft>
                <a:spcPts val="200"/>
              </a:spcAft>
              <a:buFont typeface="Wingdings" pitchFamily="2" charset="2"/>
              <a:buChar char="§"/>
            </a:pPr>
            <a:r>
              <a:rPr lang="tr-TR" altLang="tr-TR" sz="2400" dirty="0">
                <a:latin typeface="Calibri" panose="020F0502020204030204" pitchFamily="34" charset="0"/>
                <a:cs typeface="Calibri" panose="020F0502020204030204" pitchFamily="34" charset="0"/>
              </a:rPr>
              <a:t>Servis, Mutfak, </a:t>
            </a:r>
          </a:p>
          <a:p>
            <a:pPr algn="just">
              <a:lnSpc>
                <a:spcPct val="80000"/>
              </a:lnSpc>
              <a:spcAft>
                <a:spcPts val="200"/>
              </a:spcAft>
              <a:buFont typeface="Wingdings" pitchFamily="2" charset="2"/>
              <a:buChar char="§"/>
            </a:pPr>
            <a:r>
              <a:rPr lang="tr-TR" altLang="tr-TR" sz="2400" dirty="0">
                <a:latin typeface="Calibri" panose="020F0502020204030204" pitchFamily="34" charset="0"/>
                <a:cs typeface="Calibri" panose="020F0502020204030204" pitchFamily="34" charset="0"/>
              </a:rPr>
              <a:t>Kat Hizmetleri, </a:t>
            </a:r>
          </a:p>
          <a:p>
            <a:pPr algn="just">
              <a:lnSpc>
                <a:spcPct val="80000"/>
              </a:lnSpc>
              <a:spcAft>
                <a:spcPts val="200"/>
              </a:spcAft>
              <a:buFont typeface="Wingdings" pitchFamily="2" charset="2"/>
              <a:buChar char="§"/>
            </a:pPr>
            <a:r>
              <a:rPr lang="tr-TR" altLang="tr-TR" sz="2400" dirty="0">
                <a:latin typeface="Calibri" panose="020F0502020204030204" pitchFamily="34" charset="0"/>
                <a:cs typeface="Calibri" panose="020F0502020204030204" pitchFamily="34" charset="0"/>
              </a:rPr>
              <a:t>Seyahat Acenteciliği bölümleri bulunmaktadır.</a:t>
            </a:r>
          </a:p>
          <a:p>
            <a:pPr marL="0" indent="0" algn="just" eaLnBrk="1" hangingPunct="1">
              <a:lnSpc>
                <a:spcPct val="80000"/>
              </a:lnSpc>
              <a:buNone/>
            </a:pPr>
            <a:endParaRPr lang="tr-TR" altLang="tr-TR" sz="3600" dirty="0" smtClean="0">
              <a:latin typeface="Calibri" panose="020F0502020204030204" pitchFamily="34" charset="0"/>
              <a:cs typeface="Calibri" panose="020F0502020204030204" pitchFamily="34" charset="0"/>
            </a:endParaRPr>
          </a:p>
        </p:txBody>
      </p:sp>
      <p:sp>
        <p:nvSpPr>
          <p:cNvPr id="3" name="Dikdörtgen 2"/>
          <p:cNvSpPr/>
          <p:nvPr/>
        </p:nvSpPr>
        <p:spPr>
          <a:xfrm>
            <a:off x="755576" y="497692"/>
            <a:ext cx="7070109" cy="1311128"/>
          </a:xfrm>
          <a:prstGeom prst="rect">
            <a:avLst/>
          </a:prstGeom>
        </p:spPr>
        <p:txBody>
          <a:bodyPr wrap="square">
            <a:spAutoFit/>
          </a:bodyPr>
          <a:lstStyle/>
          <a:p>
            <a:pPr algn="ctr">
              <a:lnSpc>
                <a:spcPct val="90000"/>
              </a:lnSpc>
            </a:pPr>
            <a:r>
              <a:rPr lang="tr-TR" altLang="tr-TR" sz="4400" b="1" dirty="0">
                <a:ln w="11430"/>
                <a:solidFill>
                  <a:schemeClr val="accent1">
                    <a:lumMod val="75000"/>
                  </a:schemeClr>
                </a:solidFill>
                <a:latin typeface="Calibri" panose="020F0502020204030204" pitchFamily="34" charset="0"/>
                <a:cs typeface="Calibri" panose="020F0502020204030204" pitchFamily="34" charset="0"/>
              </a:rPr>
              <a:t>ANADOLU OTELCİLİK VE TURİZM MESLEK LİSELERİ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3212976"/>
            <a:ext cx="2619375" cy="1743075"/>
          </a:xfrm>
          <a:prstGeom prst="rect">
            <a:avLst/>
          </a:prstGeom>
        </p:spPr>
      </p:pic>
    </p:spTree>
    <p:extLst>
      <p:ext uri="{BB962C8B-B14F-4D97-AF65-F5344CB8AC3E}">
        <p14:creationId xmlns:p14="http://schemas.microsoft.com/office/powerpoint/2010/main" val="2431501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2420888"/>
            <a:ext cx="8352928" cy="4437112"/>
          </a:xfrm>
        </p:spPr>
        <p:txBody>
          <a:bodyPr>
            <a:normAutofit/>
          </a:bodyPr>
          <a:lstStyle/>
          <a:p>
            <a:pPr algn="just">
              <a:buClr>
                <a:schemeClr val="tx2"/>
              </a:buClr>
              <a:buFont typeface="Wingdings" pitchFamily="2" charset="2"/>
              <a:buChar char="q"/>
            </a:pPr>
            <a:r>
              <a:rPr lang="tr-TR" altLang="tr-TR" sz="2400" dirty="0">
                <a:solidFill>
                  <a:schemeClr val="tx2"/>
                </a:solidFill>
                <a:latin typeface="Calibri" panose="020F0502020204030204" pitchFamily="34" charset="0"/>
                <a:cs typeface="Calibri" panose="020F0502020204030204" pitchFamily="34" charset="0"/>
              </a:rPr>
              <a:t>Bu okullarda öğrenim gören öğrenciler her yıl Ekim-Mart ayları arasında teorik ve uygulamalı eğitimlerini okulda; Nisan-Eylül ayları arasında uygulamalı eğitimlerini bu alanda faaliyet gösteren otellerde veya diğer turistik tesislerde yapmaktadırlar</a:t>
            </a:r>
            <a:r>
              <a:rPr lang="tr-TR" altLang="tr-TR" sz="2400" dirty="0" smtClean="0">
                <a:solidFill>
                  <a:schemeClr val="tx2"/>
                </a:solidFill>
                <a:latin typeface="Calibri" panose="020F0502020204030204" pitchFamily="34" charset="0"/>
                <a:cs typeface="Calibri" panose="020F0502020204030204" pitchFamily="34" charset="0"/>
              </a:rPr>
              <a:t>.</a:t>
            </a:r>
            <a:endParaRPr lang="tr-TR" altLang="tr-TR" sz="2400" dirty="0">
              <a:solidFill>
                <a:schemeClr val="tx2"/>
              </a:solidFill>
              <a:latin typeface="Calibri" panose="020F0502020204030204" pitchFamily="34" charset="0"/>
              <a:cs typeface="Calibri" panose="020F0502020204030204" pitchFamily="34" charset="0"/>
            </a:endParaRPr>
          </a:p>
          <a:p>
            <a:pPr algn="just">
              <a:buClr>
                <a:schemeClr val="tx2"/>
              </a:buClr>
              <a:buFont typeface="Wingdings" pitchFamily="2" charset="2"/>
              <a:buChar char="q"/>
            </a:pPr>
            <a:r>
              <a:rPr lang="tr-TR" altLang="tr-TR" sz="2400" dirty="0">
                <a:solidFill>
                  <a:schemeClr val="tx2"/>
                </a:solidFill>
                <a:latin typeface="Calibri" panose="020F0502020204030204" pitchFamily="34" charset="0"/>
                <a:cs typeface="Calibri" panose="020F0502020204030204" pitchFamily="34" charset="0"/>
              </a:rPr>
              <a:t>Bilgisayar ve yabancı dil bilen nitelikli meslek elemanı olarak yetişen öğrenciler, geniş iş imkanına sahiptirler.</a:t>
            </a:r>
            <a:r>
              <a:rPr lang="tr-TR" altLang="tr-TR" sz="4000" dirty="0">
                <a:solidFill>
                  <a:schemeClr val="tx2"/>
                </a:solidFill>
                <a:latin typeface="Calibri" panose="020F0502020204030204" pitchFamily="34" charset="0"/>
                <a:cs typeface="Calibri" panose="020F0502020204030204" pitchFamily="34" charset="0"/>
              </a:rPr>
              <a:t> </a:t>
            </a:r>
          </a:p>
          <a:p>
            <a:pPr marL="0" indent="0" algn="just" eaLnBrk="1" hangingPunct="1">
              <a:lnSpc>
                <a:spcPct val="80000"/>
              </a:lnSpc>
              <a:buClr>
                <a:schemeClr val="tx2"/>
              </a:buClr>
              <a:buNone/>
            </a:pPr>
            <a:endParaRPr lang="tr-TR" altLang="tr-TR" sz="3600" dirty="0" smtClean="0">
              <a:solidFill>
                <a:schemeClr val="tx2"/>
              </a:solidFill>
              <a:latin typeface="Calibri" panose="020F0502020204030204" pitchFamily="34" charset="0"/>
              <a:cs typeface="Calibri" panose="020F0502020204030204" pitchFamily="34" charset="0"/>
            </a:endParaRPr>
          </a:p>
        </p:txBody>
      </p:sp>
      <p:sp>
        <p:nvSpPr>
          <p:cNvPr id="3" name="Dikdörtgen 2"/>
          <p:cNvSpPr/>
          <p:nvPr/>
        </p:nvSpPr>
        <p:spPr>
          <a:xfrm>
            <a:off x="755576" y="548680"/>
            <a:ext cx="6854085" cy="1311128"/>
          </a:xfrm>
          <a:prstGeom prst="rect">
            <a:avLst/>
          </a:prstGeom>
        </p:spPr>
        <p:txBody>
          <a:bodyPr wrap="square">
            <a:spAutoFit/>
          </a:bodyPr>
          <a:lstStyle/>
          <a:p>
            <a:pPr algn="ctr">
              <a:lnSpc>
                <a:spcPct val="90000"/>
              </a:lnSpc>
            </a:pPr>
            <a:r>
              <a:rPr lang="tr-TR" altLang="tr-TR" sz="4400" b="1" dirty="0">
                <a:ln w="11430"/>
                <a:solidFill>
                  <a:schemeClr val="accent1">
                    <a:lumMod val="75000"/>
                  </a:schemeClr>
                </a:solidFill>
                <a:latin typeface="Calibri" panose="020F0502020204030204" pitchFamily="34" charset="0"/>
                <a:cs typeface="Calibri" panose="020F0502020204030204" pitchFamily="34" charset="0"/>
              </a:rPr>
              <a:t>ANADOLU OTELCİLİK VE TURİZM MESLEK LİSELERİ </a:t>
            </a:r>
          </a:p>
        </p:txBody>
      </p:sp>
      <p:pic>
        <p:nvPicPr>
          <p:cNvPr id="2" name="Resim 1"/>
          <p:cNvPicPr>
            <a:picLocks noChangeAspect="1"/>
          </p:cNvPicPr>
          <p:nvPr/>
        </p:nvPicPr>
        <p:blipFill>
          <a:blip r:embed="rId2"/>
          <a:stretch>
            <a:fillRect/>
          </a:stretch>
        </p:blipFill>
        <p:spPr>
          <a:xfrm>
            <a:off x="2501481" y="5116380"/>
            <a:ext cx="3853006" cy="1725318"/>
          </a:xfrm>
          <a:prstGeom prst="rect">
            <a:avLst/>
          </a:prstGeom>
        </p:spPr>
      </p:pic>
    </p:spTree>
    <p:extLst>
      <p:ext uri="{BB962C8B-B14F-4D97-AF65-F5344CB8AC3E}">
        <p14:creationId xmlns:p14="http://schemas.microsoft.com/office/powerpoint/2010/main" val="1345968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457200" y="980728"/>
            <a:ext cx="8229600" cy="610328"/>
          </a:xfrm>
        </p:spPr>
        <p:txBody>
          <a:bodyPr>
            <a:noAutofit/>
          </a:bodyPr>
          <a:lstStyle/>
          <a:p>
            <a:pPr algn="ctr"/>
            <a:r>
              <a:rPr lang="fi-FI" sz="4000" b="1" dirty="0" smtClean="0">
                <a:solidFill>
                  <a:schemeClr val="accent1">
                    <a:lumMod val="75000"/>
                  </a:schemeClr>
                </a:solidFill>
                <a:latin typeface="Calibri" panose="020F0502020204030204" pitchFamily="34" charset="0"/>
                <a:cs typeface="Calibri" panose="020F0502020204030204" pitchFamily="34" charset="0"/>
              </a:rPr>
              <a:t>TAPU KADASTRO MESLEKI VE TEKNIK ANADOLU LISESI</a:t>
            </a:r>
            <a:br>
              <a:rPr lang="fi-FI" sz="4000" b="1" dirty="0" smtClean="0">
                <a:solidFill>
                  <a:schemeClr val="accent1">
                    <a:lumMod val="75000"/>
                  </a:schemeClr>
                </a:solidFill>
                <a:latin typeface="Calibri" panose="020F0502020204030204" pitchFamily="34" charset="0"/>
                <a:cs typeface="Calibri" panose="020F0502020204030204" pitchFamily="34" charset="0"/>
              </a:rPr>
            </a:br>
            <a:endParaRPr lang="tr-TR" sz="40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251520" y="2636912"/>
            <a:ext cx="7776864" cy="3489251"/>
          </a:xfrm>
        </p:spPr>
        <p:txBody>
          <a:bodyPr>
            <a:normAutofit/>
          </a:bodyPr>
          <a:lstStyle/>
          <a:p>
            <a:pPr algn="just">
              <a:buClr>
                <a:schemeClr val="tx2"/>
              </a:buClr>
              <a:buFont typeface="Wingdings" panose="05000000000000000000" pitchFamily="2" charset="2"/>
              <a:buChar char="q"/>
            </a:pPr>
            <a:r>
              <a:rPr lang="fi-FI" sz="2400" dirty="0" smtClean="0">
                <a:solidFill>
                  <a:schemeClr val="tx2"/>
                </a:solidFill>
                <a:latin typeface="Calibri" panose="020F0502020204030204" pitchFamily="34" charset="0"/>
                <a:cs typeface="Calibri" panose="020F0502020204030204" pitchFamily="34" charset="0"/>
              </a:rPr>
              <a:t>Okulun </a:t>
            </a:r>
            <a:r>
              <a:rPr lang="fi-FI" sz="2400" dirty="0">
                <a:solidFill>
                  <a:schemeClr val="tx2"/>
                </a:solidFill>
                <a:latin typeface="Calibri" panose="020F0502020204030204" pitchFamily="34" charset="0"/>
                <a:cs typeface="Calibri" panose="020F0502020204030204" pitchFamily="34" charset="0"/>
              </a:rPr>
              <a:t>amacı; </a:t>
            </a:r>
            <a:r>
              <a:rPr lang="tr-TR" sz="2400" dirty="0" smtClean="0">
                <a:solidFill>
                  <a:schemeClr val="tx2"/>
                </a:solidFill>
                <a:latin typeface="Calibri" panose="020F0502020204030204" pitchFamily="34" charset="0"/>
                <a:cs typeface="Calibri" panose="020F0502020204030204" pitchFamily="34" charset="0"/>
              </a:rPr>
              <a:t> Harita  tapu kadastro alanında bilimsel ve  </a:t>
            </a:r>
            <a:r>
              <a:rPr lang="tr-TR" sz="2400" dirty="0" err="1" smtClean="0">
                <a:solidFill>
                  <a:schemeClr val="tx2"/>
                </a:solidFill>
                <a:latin typeface="Calibri" panose="020F0502020204030204" pitchFamily="34" charset="0"/>
                <a:cs typeface="Calibri" panose="020F0502020204030204" pitchFamily="34" charset="0"/>
              </a:rPr>
              <a:t>teknolojık</a:t>
            </a:r>
            <a:r>
              <a:rPr lang="tr-TR" sz="2400" dirty="0" smtClean="0">
                <a:solidFill>
                  <a:schemeClr val="tx2"/>
                </a:solidFill>
                <a:latin typeface="Calibri" panose="020F0502020204030204" pitchFamily="34" charset="0"/>
                <a:cs typeface="Calibri" panose="020F0502020204030204" pitchFamily="34" charset="0"/>
              </a:rPr>
              <a:t> gelişimi takip </a:t>
            </a:r>
            <a:r>
              <a:rPr lang="tr-TR" sz="2400" dirty="0" err="1" smtClean="0">
                <a:solidFill>
                  <a:schemeClr val="tx2"/>
                </a:solidFill>
                <a:latin typeface="Calibri" panose="020F0502020204030204" pitchFamily="34" charset="0"/>
                <a:cs typeface="Calibri" panose="020F0502020204030204" pitchFamily="34" charset="0"/>
              </a:rPr>
              <a:t>eden,sektörde</a:t>
            </a:r>
            <a:r>
              <a:rPr lang="tr-TR" sz="2400" dirty="0" smtClean="0">
                <a:solidFill>
                  <a:schemeClr val="tx2"/>
                </a:solidFill>
                <a:latin typeface="Calibri" panose="020F0502020204030204" pitchFamily="34" charset="0"/>
                <a:cs typeface="Calibri" panose="020F0502020204030204" pitchFamily="34" charset="0"/>
              </a:rPr>
              <a:t>  tercih edilen mesleki  nitelikte eleman  yetiştirmektir.</a:t>
            </a:r>
          </a:p>
          <a:p>
            <a:pPr algn="just">
              <a:buClr>
                <a:schemeClr val="tx2"/>
              </a:buClr>
              <a:buFont typeface="Wingdings" panose="05000000000000000000" pitchFamily="2" charset="2"/>
              <a:buChar char="q"/>
            </a:pPr>
            <a:r>
              <a:rPr lang="fi-FI" sz="2400" dirty="0">
                <a:solidFill>
                  <a:schemeClr val="tx2"/>
                </a:solidFill>
                <a:latin typeface="Calibri" panose="020F0502020204030204" pitchFamily="34" charset="0"/>
                <a:cs typeface="Calibri" panose="020F0502020204030204" pitchFamily="34" charset="0"/>
              </a:rPr>
              <a:t>Öğretim süresi 4 yıldır</a:t>
            </a:r>
            <a:r>
              <a:rPr lang="fi-FI" sz="2400" dirty="0" smtClean="0">
                <a:solidFill>
                  <a:schemeClr val="tx2"/>
                </a:solidFill>
                <a:latin typeface="Calibri" panose="020F0502020204030204" pitchFamily="34" charset="0"/>
                <a:cs typeface="Calibri" panose="020F0502020204030204" pitchFamily="34" charset="0"/>
              </a:rPr>
              <a:t>.</a:t>
            </a:r>
            <a:endParaRPr lang="tr-TR" sz="2400" dirty="0" smtClean="0">
              <a:solidFill>
                <a:schemeClr val="tx2"/>
              </a:solidFill>
              <a:latin typeface="Calibri" panose="020F0502020204030204" pitchFamily="34" charset="0"/>
              <a:cs typeface="Calibri" panose="020F0502020204030204" pitchFamily="34" charset="0"/>
            </a:endParaRPr>
          </a:p>
          <a:p>
            <a:pPr algn="just">
              <a:buClr>
                <a:schemeClr val="tx2"/>
              </a:buClr>
              <a:buFont typeface="Wingdings" panose="05000000000000000000" pitchFamily="2" charset="2"/>
              <a:buChar char="q"/>
            </a:pPr>
            <a:r>
              <a:rPr lang="tr-TR" sz="2400" dirty="0" smtClean="0">
                <a:solidFill>
                  <a:schemeClr val="tx2"/>
                </a:solidFill>
                <a:latin typeface="Calibri" panose="020F0502020204030204" pitchFamily="34" charset="0"/>
                <a:cs typeface="Calibri" panose="020F0502020204030204" pitchFamily="34" charset="0"/>
              </a:rPr>
              <a:t>Genellikle açık havada ve farklı iklim koşullarında çalışmayı gerektiren bir meslektir.</a:t>
            </a:r>
            <a:endParaRPr lang="fi-FI" sz="2400" dirty="0">
              <a:solidFill>
                <a:schemeClr val="tx2"/>
              </a:solidFill>
              <a:latin typeface="Calibri" panose="020F0502020204030204" pitchFamily="34" charset="0"/>
              <a:cs typeface="Calibri" panose="020F0502020204030204" pitchFamily="34" charset="0"/>
            </a:endParaRPr>
          </a:p>
          <a:p>
            <a:pPr marL="0" indent="0" algn="just">
              <a:buClr>
                <a:schemeClr val="tx2"/>
              </a:buClr>
              <a:buNone/>
            </a:pPr>
            <a:endParaRPr lang="fi-FI"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869160"/>
            <a:ext cx="3678436" cy="1881869"/>
          </a:xfrm>
          <a:prstGeom prst="rect">
            <a:avLst/>
          </a:prstGeom>
        </p:spPr>
      </p:pic>
    </p:spTree>
    <p:extLst>
      <p:ext uri="{BB962C8B-B14F-4D97-AF65-F5344CB8AC3E}">
        <p14:creationId xmlns:p14="http://schemas.microsoft.com/office/powerpoint/2010/main" val="3432674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chemeClr val="accent1">
                    <a:lumMod val="75000"/>
                  </a:schemeClr>
                </a:solidFill>
                <a:latin typeface="Calibri" panose="020F0502020204030204" pitchFamily="34" charset="0"/>
                <a:cs typeface="Calibri" panose="020F0502020204030204" pitchFamily="34" charset="0"/>
              </a:rPr>
              <a:t>Dalları</a:t>
            </a:r>
            <a:endParaRPr lang="tr-TR" sz="4000" dirty="0">
              <a:solidFill>
                <a:schemeClr val="accent1">
                  <a:lumMod val="75000"/>
                </a:schemeClr>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251520" y="2420888"/>
            <a:ext cx="7560840" cy="4630135"/>
          </a:xfrm>
        </p:spPr>
        <p:txBody>
          <a:bodyPr>
            <a:noAutofit/>
          </a:bodyPr>
          <a:lstStyle/>
          <a:p>
            <a:pPr algn="just">
              <a:buClr>
                <a:schemeClr val="tx2">
                  <a:lumMod val="75000"/>
                </a:schemeClr>
              </a:buClr>
              <a:buFont typeface="Wingdings" panose="05000000000000000000" pitchFamily="2" charset="2"/>
              <a:buChar char="q"/>
            </a:pPr>
            <a:r>
              <a:rPr lang="tr-TR" sz="2400" dirty="0">
                <a:solidFill>
                  <a:schemeClr val="tx2"/>
                </a:solidFill>
                <a:latin typeface="Calibri" panose="020F0502020204030204" pitchFamily="34" charset="0"/>
                <a:cs typeface="Calibri" panose="020F0502020204030204" pitchFamily="34" charset="0"/>
              </a:rPr>
              <a:t>HARİTACILIK </a:t>
            </a:r>
            <a:r>
              <a:rPr lang="tr-TR" sz="2400" dirty="0" smtClean="0">
                <a:solidFill>
                  <a:schemeClr val="tx2"/>
                </a:solidFill>
                <a:latin typeface="Calibri" panose="020F0502020204030204" pitchFamily="34" charset="0"/>
                <a:cs typeface="Calibri" panose="020F0502020204030204" pitchFamily="34" charset="0"/>
              </a:rPr>
              <a:t>DALI:  </a:t>
            </a:r>
            <a:r>
              <a:rPr lang="tr-TR" sz="2400" dirty="0">
                <a:solidFill>
                  <a:schemeClr val="tx2"/>
                </a:solidFill>
                <a:latin typeface="Calibri" panose="020F0502020204030204" pitchFamily="34" charset="0"/>
                <a:cs typeface="Calibri" panose="020F0502020204030204" pitchFamily="34" charset="0"/>
              </a:rPr>
              <a:t>Haritacının sahip olması gereken arazi ölçümü, harita çizimi ve hesaplamaları yapma yeterliklerini kazandırmaya yönelik eğitim ve öğretimin verildiği daldır</a:t>
            </a:r>
            <a:r>
              <a:rPr lang="tr-TR" sz="2400" dirty="0" smtClean="0">
                <a:solidFill>
                  <a:schemeClr val="tx2"/>
                </a:solidFill>
                <a:latin typeface="Calibri" panose="020F0502020204030204" pitchFamily="34" charset="0"/>
                <a:cs typeface="Calibri" panose="020F0502020204030204" pitchFamily="34" charset="0"/>
              </a:rPr>
              <a:t>.</a:t>
            </a:r>
            <a:endParaRPr lang="tr-TR" sz="2400" dirty="0">
              <a:solidFill>
                <a:schemeClr val="tx2"/>
              </a:solidFill>
              <a:latin typeface="Calibri" panose="020F0502020204030204" pitchFamily="34" charset="0"/>
              <a:cs typeface="Calibri" panose="020F0502020204030204" pitchFamily="34" charset="0"/>
            </a:endParaRPr>
          </a:p>
          <a:p>
            <a:pPr algn="just">
              <a:buClr>
                <a:schemeClr val="tx2">
                  <a:lumMod val="75000"/>
                </a:schemeClr>
              </a:buClr>
              <a:buFont typeface="Wingdings" panose="05000000000000000000" pitchFamily="2" charset="2"/>
              <a:buChar char="q"/>
            </a:pPr>
            <a:r>
              <a:rPr lang="tr-TR" sz="2400" dirty="0">
                <a:solidFill>
                  <a:schemeClr val="tx2"/>
                </a:solidFill>
                <a:latin typeface="Calibri" panose="020F0502020204030204" pitchFamily="34" charset="0"/>
                <a:cs typeface="Calibri" panose="020F0502020204030204" pitchFamily="34" charset="0"/>
              </a:rPr>
              <a:t>TAPUCULUK </a:t>
            </a:r>
            <a:r>
              <a:rPr lang="tr-TR" sz="2400" dirty="0" smtClean="0">
                <a:solidFill>
                  <a:schemeClr val="tx2"/>
                </a:solidFill>
                <a:latin typeface="Calibri" panose="020F0502020204030204" pitchFamily="34" charset="0"/>
                <a:cs typeface="Calibri" panose="020F0502020204030204" pitchFamily="34" charset="0"/>
              </a:rPr>
              <a:t>DALI: </a:t>
            </a:r>
            <a:r>
              <a:rPr lang="tr-TR" sz="2400" dirty="0">
                <a:solidFill>
                  <a:schemeClr val="tx2"/>
                </a:solidFill>
                <a:latin typeface="Calibri" panose="020F0502020204030204" pitchFamily="34" charset="0"/>
                <a:cs typeface="Calibri" panose="020F0502020204030204" pitchFamily="34" charset="0"/>
              </a:rPr>
              <a:t>Tapucunun sahip olması gereken, tapu siciline konu olan her türlü işlemi yapma yeterliklerini kazandırmaya yönelik eğitim ve öğretim verilen daldır</a:t>
            </a:r>
            <a:r>
              <a:rPr lang="tr-TR" sz="2400" dirty="0" smtClean="0">
                <a:solidFill>
                  <a:schemeClr val="tx2"/>
                </a:solidFill>
                <a:latin typeface="Calibri" panose="020F0502020204030204" pitchFamily="34" charset="0"/>
                <a:cs typeface="Calibri" panose="020F0502020204030204" pitchFamily="34" charset="0"/>
              </a:rPr>
              <a:t>.</a:t>
            </a:r>
          </a:p>
          <a:p>
            <a:pPr algn="just">
              <a:buClr>
                <a:schemeClr val="tx2">
                  <a:lumMod val="75000"/>
                </a:schemeClr>
              </a:buClr>
              <a:buFont typeface="Wingdings" panose="05000000000000000000" pitchFamily="2" charset="2"/>
              <a:buChar char="q"/>
            </a:pPr>
            <a:r>
              <a:rPr lang="tr-TR" sz="2400" dirty="0" smtClean="0">
                <a:solidFill>
                  <a:schemeClr val="tx2"/>
                </a:solidFill>
                <a:latin typeface="Calibri" panose="020F0502020204030204" pitchFamily="34" charset="0"/>
                <a:cs typeface="Calibri" panose="020F0502020204030204" pitchFamily="34" charset="0"/>
              </a:rPr>
              <a:t>KADASTROCULUK DALI: </a:t>
            </a:r>
            <a:r>
              <a:rPr lang="tr-TR" sz="2400" dirty="0">
                <a:solidFill>
                  <a:schemeClr val="tx2"/>
                </a:solidFill>
                <a:latin typeface="Calibri" panose="020F0502020204030204" pitchFamily="34" charset="0"/>
                <a:cs typeface="Calibri" panose="020F0502020204030204" pitchFamily="34" charset="0"/>
              </a:rPr>
              <a:t>T</a:t>
            </a:r>
            <a:r>
              <a:rPr lang="tr-TR" sz="2400" dirty="0" smtClean="0">
                <a:solidFill>
                  <a:schemeClr val="tx2"/>
                </a:solidFill>
                <a:latin typeface="Calibri" panose="020F0502020204030204" pitchFamily="34" charset="0"/>
                <a:cs typeface="Calibri" panose="020F0502020204030204" pitchFamily="34" charset="0"/>
              </a:rPr>
              <a:t>aşınmaz </a:t>
            </a:r>
            <a:r>
              <a:rPr lang="tr-TR" sz="2400" dirty="0">
                <a:solidFill>
                  <a:schemeClr val="tx2"/>
                </a:solidFill>
                <a:latin typeface="Calibri" panose="020F0502020204030204" pitchFamily="34" charset="0"/>
                <a:cs typeface="Calibri" panose="020F0502020204030204" pitchFamily="34" charset="0"/>
              </a:rPr>
              <a:t>malların hukukî ve fennî anlamda tespiti </a:t>
            </a:r>
            <a:r>
              <a:rPr lang="tr-TR" sz="2400" dirty="0" smtClean="0">
                <a:solidFill>
                  <a:schemeClr val="tx2"/>
                </a:solidFill>
                <a:latin typeface="Calibri" panose="020F0502020204030204" pitchFamily="34" charset="0"/>
                <a:cs typeface="Calibri" panose="020F0502020204030204" pitchFamily="34" charset="0"/>
              </a:rPr>
              <a:t>işlemlerinin yapılmasına yönelik yeterlilikleri kazandırmaya yönelik eğitim ve öğretim veren daldır.</a:t>
            </a:r>
            <a:endParaRPr lang="tr-TR"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stretch>
            <a:fillRect/>
          </a:stretch>
        </p:blipFill>
        <p:spPr>
          <a:xfrm>
            <a:off x="4716016" y="276266"/>
            <a:ext cx="4090771" cy="1987468"/>
          </a:xfrm>
          <a:prstGeom prst="rect">
            <a:avLst/>
          </a:prstGeom>
        </p:spPr>
      </p:pic>
    </p:spTree>
    <p:extLst>
      <p:ext uri="{BB962C8B-B14F-4D97-AF65-F5344CB8AC3E}">
        <p14:creationId xmlns:p14="http://schemas.microsoft.com/office/powerpoint/2010/main" val="944418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1008112"/>
          </a:xfrm>
        </p:spPr>
        <p:txBody>
          <a:bodyPr>
            <a:noAutofit/>
          </a:bodyPr>
          <a:lstStyle/>
          <a:p>
            <a:pPr algn="ctr"/>
            <a:r>
              <a:rPr lang="tr-TR" dirty="0">
                <a:solidFill>
                  <a:schemeClr val="accent1">
                    <a:lumMod val="75000"/>
                  </a:schemeClr>
                </a:solidFill>
                <a:latin typeface="Calibri" panose="020F0502020204030204" pitchFamily="34" charset="0"/>
                <a:cs typeface="Calibri" panose="020F0502020204030204" pitchFamily="34" charset="0"/>
              </a:rPr>
              <a:t>Harita Kadastro ve Tapu Kadastro Teknikerleri</a:t>
            </a:r>
            <a:br>
              <a:rPr lang="tr-TR" dirty="0">
                <a:solidFill>
                  <a:schemeClr val="accent1">
                    <a:lumMod val="75000"/>
                  </a:schemeClr>
                </a:solidFill>
                <a:latin typeface="Calibri" panose="020F0502020204030204" pitchFamily="34" charset="0"/>
                <a:cs typeface="Calibri" panose="020F0502020204030204" pitchFamily="34" charset="0"/>
              </a:rPr>
            </a:br>
            <a:endParaRPr lang="tr-TR" dirty="0">
              <a:solidFill>
                <a:schemeClr val="accent1">
                  <a:lumMod val="75000"/>
                </a:schemeClr>
              </a:solidFill>
              <a:latin typeface="Calibri" panose="020F0502020204030204" pitchFamily="34" charset="0"/>
              <a:cs typeface="Calibri" panose="020F0502020204030204" pitchFamily="34" charset="0"/>
            </a:endParaRPr>
          </a:p>
        </p:txBody>
      </p:sp>
      <p:sp>
        <p:nvSpPr>
          <p:cNvPr id="3" name="İçerik Yer Tutucusu 2"/>
          <p:cNvSpPr>
            <a:spLocks noGrp="1"/>
          </p:cNvSpPr>
          <p:nvPr>
            <p:ph sz="half" idx="1"/>
          </p:nvPr>
        </p:nvSpPr>
        <p:spPr>
          <a:xfrm>
            <a:off x="676655" y="1988840"/>
            <a:ext cx="3822192" cy="4137640"/>
          </a:xfrm>
        </p:spPr>
        <p:txBody>
          <a:bodyPr>
            <a:noAutofit/>
          </a:bodyPr>
          <a:lstStyle/>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Bayındırlık </a:t>
            </a:r>
            <a:r>
              <a:rPr lang="tr-TR" sz="2000" dirty="0">
                <a:solidFill>
                  <a:schemeClr val="tx2"/>
                </a:solidFill>
                <a:latin typeface="Calibri" panose="020F0502020204030204" pitchFamily="34" charset="0"/>
                <a:cs typeface="Calibri" panose="020F0502020204030204" pitchFamily="34" charset="0"/>
              </a:rPr>
              <a:t>ve İskân Bakanlığı, </a:t>
            </a:r>
            <a:endParaRPr lang="tr-TR" sz="2000" dirty="0" smtClean="0">
              <a:solidFill>
                <a:schemeClr val="tx2"/>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Köy </a:t>
            </a:r>
            <a:r>
              <a:rPr lang="tr-TR" sz="2000" dirty="0">
                <a:solidFill>
                  <a:schemeClr val="tx2"/>
                </a:solidFill>
                <a:latin typeface="Calibri" panose="020F0502020204030204" pitchFamily="34" charset="0"/>
                <a:cs typeface="Calibri" panose="020F0502020204030204" pitchFamily="34" charset="0"/>
              </a:rPr>
              <a:t>Hizmetleri Genel Müdürlüğü, Çevre ve Orman Bakanlığı</a:t>
            </a:r>
            <a:r>
              <a:rPr lang="tr-TR" sz="2000" dirty="0" smtClean="0">
                <a:solidFill>
                  <a:schemeClr val="tx2"/>
                </a:solidFill>
                <a:latin typeface="Calibri" panose="020F0502020204030204" pitchFamily="34" charset="0"/>
                <a:cs typeface="Calibri" panose="020F0502020204030204" pitchFamily="34" charset="0"/>
              </a:rPr>
              <a:t>,</a:t>
            </a: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Kültür </a:t>
            </a:r>
            <a:r>
              <a:rPr lang="tr-TR" sz="2000" dirty="0">
                <a:solidFill>
                  <a:schemeClr val="tx2"/>
                </a:solidFill>
                <a:latin typeface="Calibri" panose="020F0502020204030204" pitchFamily="34" charset="0"/>
                <a:cs typeface="Calibri" panose="020F0502020204030204" pitchFamily="34" charset="0"/>
              </a:rPr>
              <a:t>ve Turizm Bakanlığı</a:t>
            </a:r>
            <a:r>
              <a:rPr lang="tr-TR" sz="2000" dirty="0" smtClean="0">
                <a:solidFill>
                  <a:schemeClr val="tx2"/>
                </a:solidFill>
                <a:latin typeface="Calibri" panose="020F0502020204030204" pitchFamily="34" charset="0"/>
                <a:cs typeface="Calibri" panose="020F0502020204030204" pitchFamily="34" charset="0"/>
              </a:rPr>
              <a:t>,</a:t>
            </a: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İller </a:t>
            </a:r>
            <a:r>
              <a:rPr lang="tr-TR" sz="2000" dirty="0">
                <a:solidFill>
                  <a:schemeClr val="tx2"/>
                </a:solidFill>
                <a:latin typeface="Calibri" panose="020F0502020204030204" pitchFamily="34" charset="0"/>
                <a:cs typeface="Calibri" panose="020F0502020204030204" pitchFamily="34" charset="0"/>
              </a:rPr>
              <a:t>Bankası, </a:t>
            </a:r>
            <a:endParaRPr lang="tr-TR" sz="2000" dirty="0" smtClean="0">
              <a:solidFill>
                <a:schemeClr val="tx2"/>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TEDAŞ</a:t>
            </a:r>
            <a:r>
              <a:rPr lang="tr-TR" sz="2000" dirty="0">
                <a:solidFill>
                  <a:schemeClr val="tx2"/>
                </a:solidFill>
                <a:latin typeface="Calibri" panose="020F0502020204030204" pitchFamily="34" charset="0"/>
                <a:cs typeface="Calibri" panose="020F0502020204030204" pitchFamily="34" charset="0"/>
              </a:rPr>
              <a:t>, </a:t>
            </a:r>
            <a:endParaRPr lang="tr-TR" sz="2000" dirty="0" smtClean="0">
              <a:solidFill>
                <a:schemeClr val="tx2"/>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Devlet </a:t>
            </a:r>
            <a:r>
              <a:rPr lang="tr-TR" sz="2000" dirty="0">
                <a:solidFill>
                  <a:schemeClr val="tx2"/>
                </a:solidFill>
                <a:latin typeface="Calibri" panose="020F0502020204030204" pitchFamily="34" charset="0"/>
                <a:cs typeface="Calibri" panose="020F0502020204030204" pitchFamily="34" charset="0"/>
              </a:rPr>
              <a:t>Su İşleri Genel Müdürlüğü</a:t>
            </a:r>
            <a:r>
              <a:rPr lang="tr-TR" sz="2000" dirty="0" smtClean="0">
                <a:solidFill>
                  <a:schemeClr val="tx2"/>
                </a:solidFill>
                <a:latin typeface="Calibri" panose="020F0502020204030204" pitchFamily="34" charset="0"/>
                <a:cs typeface="Calibri" panose="020F0502020204030204" pitchFamily="34" charset="0"/>
              </a:rPr>
              <a:t>,</a:t>
            </a: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Tapu </a:t>
            </a:r>
            <a:r>
              <a:rPr lang="tr-TR" sz="2000" dirty="0">
                <a:solidFill>
                  <a:schemeClr val="tx2"/>
                </a:solidFill>
                <a:latin typeface="Calibri" panose="020F0502020204030204" pitchFamily="34" charset="0"/>
                <a:cs typeface="Calibri" panose="020F0502020204030204" pitchFamily="34" charset="0"/>
              </a:rPr>
              <a:t>Kadastro Genel Müdürlüğü, </a:t>
            </a:r>
            <a:endParaRPr lang="tr-TR" sz="5400" dirty="0">
              <a:solidFill>
                <a:schemeClr val="tx2"/>
              </a:solidFill>
              <a:latin typeface="Calibri" panose="020F0502020204030204" pitchFamily="34" charset="0"/>
              <a:cs typeface="Calibri" panose="020F0502020204030204" pitchFamily="34" charset="0"/>
            </a:endParaRPr>
          </a:p>
        </p:txBody>
      </p:sp>
      <p:sp>
        <p:nvSpPr>
          <p:cNvPr id="5" name="İçerik Yer Tutucusu 4"/>
          <p:cNvSpPr>
            <a:spLocks noGrp="1"/>
          </p:cNvSpPr>
          <p:nvPr>
            <p:ph sz="half" idx="2"/>
          </p:nvPr>
        </p:nvSpPr>
        <p:spPr>
          <a:xfrm>
            <a:off x="4645152" y="1988840"/>
            <a:ext cx="3822192" cy="4137640"/>
          </a:xfrm>
        </p:spPr>
        <p:txBody>
          <a:bodyPr>
            <a:normAutofit/>
          </a:bodyPr>
          <a:lstStyle/>
          <a:p>
            <a:pPr>
              <a:buClr>
                <a:schemeClr val="tx2">
                  <a:lumMod val="75000"/>
                </a:schemeClr>
              </a:buClr>
              <a:buFont typeface="Wingdings" panose="05000000000000000000" pitchFamily="2" charset="2"/>
              <a:buChar char="q"/>
            </a:pPr>
            <a:r>
              <a:rPr lang="tr-TR" sz="2000" dirty="0">
                <a:solidFill>
                  <a:schemeClr val="tx2"/>
                </a:solidFill>
                <a:latin typeface="Calibri" panose="020F0502020204030204" pitchFamily="34" charset="0"/>
                <a:cs typeface="Calibri" panose="020F0502020204030204" pitchFamily="34" charset="0"/>
              </a:rPr>
              <a:t>Karayolları Genel Müdürlüğü</a:t>
            </a:r>
            <a:r>
              <a:rPr lang="tr-TR" sz="2000" dirty="0" smtClean="0">
                <a:solidFill>
                  <a:schemeClr val="tx2"/>
                </a:solidFill>
                <a:latin typeface="Calibri" panose="020F0502020204030204" pitchFamily="34" charset="0"/>
                <a:cs typeface="Calibri" panose="020F0502020204030204" pitchFamily="34" charset="0"/>
              </a:rPr>
              <a:t>,</a:t>
            </a: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 </a:t>
            </a:r>
            <a:r>
              <a:rPr lang="tr-TR" sz="2000" dirty="0">
                <a:solidFill>
                  <a:schemeClr val="tx2"/>
                </a:solidFill>
                <a:latin typeface="Calibri" panose="020F0502020204030204" pitchFamily="34" charset="0"/>
                <a:cs typeface="Calibri" panose="020F0502020204030204" pitchFamily="34" charset="0"/>
              </a:rPr>
              <a:t>Üniversiteler, </a:t>
            </a:r>
            <a:endParaRPr lang="tr-TR" sz="2000" dirty="0" smtClean="0">
              <a:solidFill>
                <a:schemeClr val="tx2"/>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Türkiye </a:t>
            </a:r>
            <a:r>
              <a:rPr lang="tr-TR" sz="2000" dirty="0">
                <a:solidFill>
                  <a:schemeClr val="tx2"/>
                </a:solidFill>
                <a:latin typeface="Calibri" panose="020F0502020204030204" pitchFamily="34" charset="0"/>
                <a:cs typeface="Calibri" panose="020F0502020204030204" pitchFamily="34" charset="0"/>
              </a:rPr>
              <a:t>Kömür İşletmeleri, </a:t>
            </a:r>
            <a:endParaRPr lang="tr-TR" sz="2000" dirty="0" smtClean="0">
              <a:solidFill>
                <a:schemeClr val="tx2"/>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MTA Enstitüsü </a:t>
            </a:r>
            <a:r>
              <a:rPr lang="tr-TR" sz="2000" dirty="0">
                <a:solidFill>
                  <a:schemeClr val="tx2"/>
                </a:solidFill>
                <a:latin typeface="Calibri" panose="020F0502020204030204" pitchFamily="34" charset="0"/>
                <a:cs typeface="Calibri" panose="020F0502020204030204" pitchFamily="34" charset="0"/>
              </a:rPr>
              <a:t>Genel Müdürlüğü,  </a:t>
            </a:r>
            <a:endParaRPr lang="tr-TR" sz="2000" dirty="0" smtClean="0">
              <a:solidFill>
                <a:schemeClr val="tx2"/>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Belediyeler </a:t>
            </a:r>
            <a:r>
              <a:rPr lang="tr-TR" sz="2000" dirty="0">
                <a:solidFill>
                  <a:schemeClr val="tx2"/>
                </a:solidFill>
                <a:latin typeface="Calibri" panose="020F0502020204030204" pitchFamily="34" charset="0"/>
                <a:cs typeface="Calibri" panose="020F0502020204030204" pitchFamily="34" charset="0"/>
              </a:rPr>
              <a:t>ve bunlara bağlı kurum/kuruluşlar  </a:t>
            </a:r>
            <a:endParaRPr lang="tr-TR" sz="2000" dirty="0" smtClean="0">
              <a:solidFill>
                <a:schemeClr val="tx2"/>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q"/>
            </a:pPr>
            <a:r>
              <a:rPr lang="tr-TR" sz="2000" dirty="0" smtClean="0">
                <a:solidFill>
                  <a:schemeClr val="tx2"/>
                </a:solidFill>
                <a:latin typeface="Calibri" panose="020F0502020204030204" pitchFamily="34" charset="0"/>
                <a:cs typeface="Calibri" panose="020F0502020204030204" pitchFamily="34" charset="0"/>
              </a:rPr>
              <a:t>Özel sektöre </a:t>
            </a:r>
            <a:r>
              <a:rPr lang="tr-TR" sz="2000" dirty="0">
                <a:solidFill>
                  <a:schemeClr val="tx2"/>
                </a:solidFill>
                <a:latin typeface="Calibri" panose="020F0502020204030204" pitchFamily="34" charset="0"/>
                <a:cs typeface="Calibri" panose="020F0502020204030204" pitchFamily="34" charset="0"/>
              </a:rPr>
              <a:t>ait harita, maden  ve inşaat şirketlerinde çalışırlar.</a:t>
            </a:r>
            <a:endParaRPr lang="tr-TR" sz="5400" dirty="0">
              <a:solidFill>
                <a:schemeClr val="tx2"/>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q"/>
            </a:pPr>
            <a:endParaRPr lang="tr-TR" sz="2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241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2132856"/>
            <a:ext cx="8064896" cy="4608512"/>
          </a:xfrm>
        </p:spPr>
        <p:txBody>
          <a:bodyPr>
            <a:normAutofit/>
          </a:bodyPr>
          <a:lstStyle/>
          <a:p>
            <a:pPr algn="just">
              <a:lnSpc>
                <a:spcPct val="80000"/>
              </a:lnSpc>
              <a:buClr>
                <a:schemeClr val="tx2">
                  <a:lumMod val="75000"/>
                </a:schemeClr>
              </a:buClr>
              <a:buFont typeface="Wingdings" pitchFamily="2" charset="2"/>
              <a:buChar char="q"/>
            </a:pPr>
            <a:r>
              <a:rPr lang="tr-TR" altLang="tr-TR" sz="2400" dirty="0">
                <a:solidFill>
                  <a:schemeClr val="tx2"/>
                </a:solidFill>
                <a:latin typeface="Calibri" panose="020F0502020204030204" pitchFamily="34" charset="0"/>
                <a:cs typeface="Calibri" panose="020F0502020204030204" pitchFamily="34" charset="0"/>
              </a:rPr>
              <a:t>Okulun amacı; ülke ekonomisine, tarımsal üretim yönünden katkıda bulunacak, tarımsal işletme ve kuruluşlarda başarı ile çalışabilecek </a:t>
            </a:r>
            <a:r>
              <a:rPr lang="tr-TR" altLang="tr-TR" sz="2400" b="1" dirty="0">
                <a:solidFill>
                  <a:schemeClr val="tx2"/>
                </a:solidFill>
                <a:latin typeface="Calibri" panose="020F0502020204030204" pitchFamily="34" charset="0"/>
                <a:cs typeface="Calibri" panose="020F0502020204030204" pitchFamily="34" charset="0"/>
              </a:rPr>
              <a:t>hayvan sağlığı, bitki sağlığı, peyzaj ve çevre düzenleme, su ürünleri, tarım alet ve makine kullanma, gıda analiz ve kontrol ile ileri tarım tekniklerini</a:t>
            </a:r>
            <a:r>
              <a:rPr lang="tr-TR" altLang="tr-TR" sz="2400" dirty="0">
                <a:solidFill>
                  <a:schemeClr val="tx2"/>
                </a:solidFill>
                <a:latin typeface="Calibri" panose="020F0502020204030204" pitchFamily="34" charset="0"/>
                <a:cs typeface="Calibri" panose="020F0502020204030204" pitchFamily="34" charset="0"/>
              </a:rPr>
              <a:t> başarı ile uygulayabilecek ve yapabilecek nitelikte pratik bilgi ve beceriye sahip teknisyen yetiştirmektir. </a:t>
            </a:r>
            <a:endParaRPr lang="tr-TR" altLang="tr-TR" sz="2400" dirty="0" smtClean="0">
              <a:solidFill>
                <a:schemeClr val="tx2"/>
              </a:solidFill>
              <a:latin typeface="Calibri" panose="020F0502020204030204" pitchFamily="34" charset="0"/>
              <a:cs typeface="Calibri" panose="020F0502020204030204" pitchFamily="34" charset="0"/>
            </a:endParaRPr>
          </a:p>
          <a:p>
            <a:pPr algn="just">
              <a:lnSpc>
                <a:spcPct val="80000"/>
              </a:lnSpc>
              <a:buClr>
                <a:schemeClr val="tx2">
                  <a:lumMod val="75000"/>
                </a:schemeClr>
              </a:buClr>
              <a:buFont typeface="Wingdings" pitchFamily="2" charset="2"/>
              <a:buChar char="q"/>
            </a:pPr>
            <a:endParaRPr lang="tr-TR" altLang="tr-TR" sz="2400" dirty="0">
              <a:solidFill>
                <a:schemeClr val="tx2"/>
              </a:solidFill>
              <a:latin typeface="Calibri" panose="020F0502020204030204" pitchFamily="34" charset="0"/>
              <a:cs typeface="Calibri" panose="020F0502020204030204" pitchFamily="34" charset="0"/>
            </a:endParaRPr>
          </a:p>
          <a:p>
            <a:pPr marL="0" indent="0" algn="just" eaLnBrk="1" hangingPunct="1">
              <a:lnSpc>
                <a:spcPct val="80000"/>
              </a:lnSpc>
              <a:buClr>
                <a:schemeClr val="tx2">
                  <a:lumMod val="75000"/>
                </a:schemeClr>
              </a:buClr>
              <a:buNone/>
            </a:pPr>
            <a:endParaRPr lang="tr-TR" altLang="tr-TR" sz="2400" dirty="0" smtClean="0">
              <a:solidFill>
                <a:schemeClr val="tx2"/>
              </a:solidFill>
              <a:latin typeface="Calibri" panose="020F0502020204030204" pitchFamily="34" charset="0"/>
              <a:cs typeface="Calibri" panose="020F0502020204030204" pitchFamily="34" charset="0"/>
            </a:endParaRPr>
          </a:p>
        </p:txBody>
      </p:sp>
      <p:sp>
        <p:nvSpPr>
          <p:cNvPr id="3" name="Dikdörtgen 2"/>
          <p:cNvSpPr/>
          <p:nvPr/>
        </p:nvSpPr>
        <p:spPr>
          <a:xfrm>
            <a:off x="312573" y="600010"/>
            <a:ext cx="8261044" cy="701731"/>
          </a:xfrm>
          <a:prstGeom prst="rect">
            <a:avLst/>
          </a:prstGeom>
        </p:spPr>
        <p:txBody>
          <a:bodyPr wrap="none">
            <a:spAutoFit/>
          </a:bodyPr>
          <a:lstStyle/>
          <a:p>
            <a:pPr algn="ctr">
              <a:lnSpc>
                <a:spcPct val="90000"/>
              </a:lnSpc>
            </a:pPr>
            <a:r>
              <a:rPr lang="tr-TR" altLang="tr-TR" sz="4400" b="1" dirty="0" smtClean="0">
                <a:ln w="11430"/>
                <a:solidFill>
                  <a:schemeClr val="accent1">
                    <a:lumMod val="75000"/>
                  </a:schemeClr>
                </a:solidFill>
                <a:latin typeface="Calibri" panose="020F0502020204030204" pitchFamily="34" charset="0"/>
                <a:cs typeface="Calibri" panose="020F0502020204030204" pitchFamily="34" charset="0"/>
              </a:rPr>
              <a:t>ANADOLU </a:t>
            </a:r>
            <a:r>
              <a:rPr lang="tr-TR" altLang="tr-TR" sz="4400" b="1" dirty="0">
                <a:ln w="11430"/>
                <a:solidFill>
                  <a:schemeClr val="accent1">
                    <a:lumMod val="75000"/>
                  </a:schemeClr>
                </a:solidFill>
                <a:latin typeface="Calibri" panose="020F0502020204030204" pitchFamily="34" charset="0"/>
                <a:cs typeface="Calibri" panose="020F0502020204030204" pitchFamily="34" charset="0"/>
              </a:rPr>
              <a:t>TARIM MESLEK LİSELERİ</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833228"/>
            <a:ext cx="1872208" cy="1908140"/>
          </a:xfrm>
          <a:prstGeom prst="rect">
            <a:avLst/>
          </a:prstGeom>
        </p:spPr>
      </p:pic>
    </p:spTree>
    <p:extLst>
      <p:ext uri="{BB962C8B-B14F-4D97-AF65-F5344CB8AC3E}">
        <p14:creationId xmlns:p14="http://schemas.microsoft.com/office/powerpoint/2010/main" val="890317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44824"/>
            <a:ext cx="8208912" cy="4896544"/>
          </a:xfrm>
        </p:spPr>
        <p:txBody>
          <a:bodyPr>
            <a:normAutofit/>
          </a:bodyPr>
          <a:lstStyle/>
          <a:p>
            <a:pPr algn="just">
              <a:lnSpc>
                <a:spcPct val="90000"/>
              </a:lnSpc>
              <a:buFont typeface="Wingdings" panose="05000000000000000000"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Bu </a:t>
            </a:r>
            <a:r>
              <a:rPr lang="tr-TR" altLang="tr-TR" sz="2400" dirty="0">
                <a:solidFill>
                  <a:schemeClr val="tx2"/>
                </a:solidFill>
                <a:latin typeface="Calibri" panose="020F0502020204030204" pitchFamily="34" charset="0"/>
                <a:cs typeface="Calibri" panose="020F0502020204030204" pitchFamily="34" charset="0"/>
              </a:rPr>
              <a:t>okullarda; </a:t>
            </a:r>
            <a:r>
              <a:rPr lang="tr-TR" altLang="tr-TR" sz="2400" b="1" dirty="0">
                <a:solidFill>
                  <a:schemeClr val="tx2"/>
                </a:solidFill>
                <a:latin typeface="Calibri" panose="020F0502020204030204" pitchFamily="34" charset="0"/>
                <a:cs typeface="Calibri" panose="020F0502020204030204" pitchFamily="34" charset="0"/>
              </a:rPr>
              <a:t>Veteriner Sağlık, Makine (Tarım Makineleri), Tarım Teknolojisi, Laborant, Genel Ziraat</a:t>
            </a:r>
            <a:r>
              <a:rPr lang="tr-TR" altLang="tr-TR" sz="2400" dirty="0">
                <a:solidFill>
                  <a:schemeClr val="tx2"/>
                </a:solidFill>
                <a:latin typeface="Calibri" panose="020F0502020204030204" pitchFamily="34" charset="0"/>
                <a:cs typeface="Calibri" panose="020F0502020204030204" pitchFamily="34" charset="0"/>
              </a:rPr>
              <a:t> gibi alanlarda yatılı ve gündüzlü eğitim-öğretim yapılmaktadır.</a:t>
            </a:r>
          </a:p>
          <a:p>
            <a:pPr marL="0" indent="0" algn="just">
              <a:lnSpc>
                <a:spcPct val="90000"/>
              </a:lnSpc>
              <a:buNone/>
            </a:pPr>
            <a:endParaRPr lang="tr-TR" altLang="tr-TR" sz="2400" dirty="0">
              <a:solidFill>
                <a:schemeClr val="tx2"/>
              </a:solidFill>
              <a:latin typeface="Calibri" panose="020F0502020204030204" pitchFamily="34" charset="0"/>
              <a:cs typeface="Calibri" panose="020F0502020204030204" pitchFamily="34" charset="0"/>
            </a:endParaRPr>
          </a:p>
          <a:p>
            <a:pPr algn="just">
              <a:lnSpc>
                <a:spcPct val="90000"/>
              </a:lnSpc>
              <a:buFont typeface="Wingdings" panose="05000000000000000000" pitchFamily="2" charset="2"/>
              <a:buChar char="q"/>
            </a:pPr>
            <a:r>
              <a:rPr lang="tr-TR" altLang="tr-TR" sz="2400" dirty="0">
                <a:solidFill>
                  <a:schemeClr val="tx2"/>
                </a:solidFill>
                <a:latin typeface="Calibri" panose="020F0502020204030204" pitchFamily="34" charset="0"/>
                <a:cs typeface="Calibri" panose="020F0502020204030204" pitchFamily="34" charset="0"/>
              </a:rPr>
              <a:t>Okuldan mezun öğrenciler, alanlarıyla ilgili özel tarımsal işletme ve kuruluşlarında çalışabilmekte, mesleklerini serbestçe yapabilme imkanlarına sahip olmaktadırlar. Ayrıca, kamu kurum ve kuruluşlarında ihtiyaç duyuldukça sınavla işe girmektedirler. </a:t>
            </a:r>
          </a:p>
          <a:p>
            <a:pPr marL="0" indent="0" algn="just">
              <a:lnSpc>
                <a:spcPct val="80000"/>
              </a:lnSpc>
              <a:buNone/>
            </a:pPr>
            <a:endParaRPr lang="tr-TR" altLang="tr-TR" sz="2400" dirty="0" smtClean="0">
              <a:solidFill>
                <a:schemeClr val="tx2"/>
              </a:solidFill>
              <a:latin typeface="Calibri" panose="020F0502020204030204" pitchFamily="34" charset="0"/>
              <a:cs typeface="Calibri" panose="020F0502020204030204" pitchFamily="34" charset="0"/>
            </a:endParaRPr>
          </a:p>
          <a:p>
            <a:pPr algn="just">
              <a:lnSpc>
                <a:spcPct val="80000"/>
              </a:lnSpc>
              <a:buFont typeface="Wingdings" panose="05000000000000000000" pitchFamily="2" charset="2"/>
              <a:buChar char="q"/>
            </a:pPr>
            <a:endParaRPr lang="tr-TR" altLang="tr-TR" sz="2400" dirty="0">
              <a:solidFill>
                <a:schemeClr val="tx2"/>
              </a:solidFill>
              <a:latin typeface="Calibri" panose="020F0502020204030204" pitchFamily="34" charset="0"/>
              <a:cs typeface="Calibri" panose="020F0502020204030204" pitchFamily="34" charset="0"/>
            </a:endParaRPr>
          </a:p>
          <a:p>
            <a:pPr marL="0" indent="0" algn="just" eaLnBrk="1" hangingPunct="1">
              <a:lnSpc>
                <a:spcPct val="80000"/>
              </a:lnSpc>
              <a:buNone/>
            </a:pPr>
            <a:endParaRPr lang="tr-TR" altLang="tr-TR" sz="2800" dirty="0" smtClean="0">
              <a:solidFill>
                <a:schemeClr val="tx2"/>
              </a:solidFill>
              <a:latin typeface="Calibri" panose="020F0502020204030204" pitchFamily="34" charset="0"/>
              <a:cs typeface="Calibri" panose="020F0502020204030204" pitchFamily="34" charset="0"/>
            </a:endParaRPr>
          </a:p>
        </p:txBody>
      </p:sp>
      <p:sp>
        <p:nvSpPr>
          <p:cNvPr id="3" name="Dikdörtgen 2"/>
          <p:cNvSpPr/>
          <p:nvPr/>
        </p:nvSpPr>
        <p:spPr>
          <a:xfrm>
            <a:off x="312573" y="600010"/>
            <a:ext cx="8261044" cy="701731"/>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tr-TR" altLang="tr-TR" sz="4400" b="1" i="0" u="none" strike="noStrike" kern="1200" cap="none" spc="0" normalizeH="0" baseline="0" noProof="0" dirty="0" smtClean="0">
                <a:ln w="11430"/>
                <a:solidFill>
                  <a:schemeClr val="accent1">
                    <a:lumMod val="75000"/>
                  </a:schemeClr>
                </a:solidFill>
                <a:uLnTx/>
                <a:uFillTx/>
                <a:latin typeface="Calibri" panose="020F0502020204030204" pitchFamily="34" charset="0"/>
                <a:cs typeface="Calibri" panose="020F0502020204030204" pitchFamily="34" charset="0"/>
              </a:rPr>
              <a:t>ANADOLU </a:t>
            </a:r>
            <a:r>
              <a:rPr kumimoji="0" lang="tr-TR" altLang="tr-TR" sz="4400" b="1" i="0" u="none" strike="noStrike" kern="1200" cap="none" spc="0" normalizeH="0" baseline="0" noProof="0" dirty="0">
                <a:ln w="11430"/>
                <a:solidFill>
                  <a:schemeClr val="accent1">
                    <a:lumMod val="75000"/>
                  </a:schemeClr>
                </a:solidFill>
                <a:uLnTx/>
                <a:uFillTx/>
                <a:latin typeface="Calibri" panose="020F0502020204030204" pitchFamily="34" charset="0"/>
                <a:cs typeface="Calibri" panose="020F0502020204030204" pitchFamily="34" charset="0"/>
              </a:rPr>
              <a:t>TARIM MESLEK LİSELERİ</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5013176"/>
            <a:ext cx="1939975" cy="1545480"/>
          </a:xfrm>
          <a:prstGeom prst="rect">
            <a:avLst/>
          </a:prstGeom>
        </p:spPr>
      </p:pic>
    </p:spTree>
    <p:extLst>
      <p:ext uri="{BB962C8B-B14F-4D97-AF65-F5344CB8AC3E}">
        <p14:creationId xmlns:p14="http://schemas.microsoft.com/office/powerpoint/2010/main" val="3471171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640" y="764704"/>
            <a:ext cx="6616619"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smtClean="0">
                <a:ln w="11430"/>
                <a:solidFill>
                  <a:schemeClr val="accent1">
                    <a:lumMod val="75000"/>
                  </a:schemeClr>
                </a:solidFill>
                <a:latin typeface="Calibri" panose="020F0502020204030204" pitchFamily="34" charset="0"/>
                <a:cs typeface="Calibri" panose="020F0502020204030204" pitchFamily="34" charset="0"/>
              </a:rPr>
              <a:t>ÇOK PROGRAMLI LİSELER</a:t>
            </a:r>
            <a:endParaRPr lang="tr-TR" sz="4800" b="1" cap="none" spc="0" dirty="0">
              <a:ln w="11430"/>
              <a:solidFill>
                <a:schemeClr val="accent1">
                  <a:lumMod val="75000"/>
                </a:schemeClr>
              </a:solidFill>
              <a:latin typeface="Calibri" panose="020F0502020204030204" pitchFamily="34" charset="0"/>
              <a:cs typeface="Calibri" panose="020F0502020204030204" pitchFamily="34" charset="0"/>
            </a:endParaRPr>
          </a:p>
        </p:txBody>
      </p:sp>
      <p:sp>
        <p:nvSpPr>
          <p:cNvPr id="6" name="Metin kutusu 5"/>
          <p:cNvSpPr txBox="1"/>
          <p:nvPr/>
        </p:nvSpPr>
        <p:spPr>
          <a:xfrm>
            <a:off x="323528" y="2636912"/>
            <a:ext cx="8352928" cy="2677656"/>
          </a:xfrm>
          <a:prstGeom prst="rect">
            <a:avLst/>
          </a:prstGeom>
          <a:noFill/>
        </p:spPr>
        <p:txBody>
          <a:bodyPr wrap="square" rtlCol="0">
            <a:spAutoFit/>
          </a:bodyPr>
          <a:lstStyle/>
          <a:p>
            <a:r>
              <a:rPr lang="tr-TR" sz="2400" dirty="0" smtClean="0">
                <a:solidFill>
                  <a:schemeClr val="tx2"/>
                </a:solidFill>
                <a:latin typeface="Calibri" panose="020F0502020204030204" pitchFamily="34" charset="0"/>
                <a:cs typeface="Calibri" panose="020F0502020204030204" pitchFamily="34" charset="0"/>
              </a:rPr>
              <a:t>Programlarında </a:t>
            </a:r>
          </a:p>
          <a:p>
            <a:pPr marL="342900" indent="-342900">
              <a:buFont typeface="Arial" panose="020B0604020202020204" pitchFamily="34" charset="0"/>
              <a:buChar char="•"/>
            </a:pPr>
            <a:r>
              <a:rPr lang="tr-TR" sz="2400" dirty="0" smtClean="0">
                <a:solidFill>
                  <a:schemeClr val="tx2"/>
                </a:solidFill>
                <a:latin typeface="Calibri" panose="020F0502020204030204" pitchFamily="34" charset="0"/>
                <a:cs typeface="Calibri" panose="020F0502020204030204" pitchFamily="34" charset="0"/>
              </a:rPr>
              <a:t>Anadolu </a:t>
            </a:r>
            <a:r>
              <a:rPr lang="tr-TR" sz="2400" dirty="0">
                <a:solidFill>
                  <a:schemeClr val="tx2"/>
                </a:solidFill>
                <a:latin typeface="Calibri" panose="020F0502020204030204" pitchFamily="34" charset="0"/>
                <a:cs typeface="Calibri" panose="020F0502020204030204" pitchFamily="34" charset="0"/>
              </a:rPr>
              <a:t>Meslek </a:t>
            </a:r>
            <a:endParaRPr lang="tr-TR" sz="2400" dirty="0" smtClean="0">
              <a:solidFill>
                <a:schemeClr val="tx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tr-TR" sz="2400" dirty="0" smtClean="0">
                <a:solidFill>
                  <a:schemeClr val="tx2"/>
                </a:solidFill>
                <a:latin typeface="Calibri" panose="020F0502020204030204" pitchFamily="34" charset="0"/>
                <a:cs typeface="Calibri" panose="020F0502020204030204" pitchFamily="34" charset="0"/>
              </a:rPr>
              <a:t>Anadolu Teknik </a:t>
            </a:r>
          </a:p>
          <a:p>
            <a:pPr marL="342900" indent="-342900">
              <a:buFont typeface="Arial" panose="020B0604020202020204" pitchFamily="34" charset="0"/>
              <a:buChar char="•"/>
            </a:pPr>
            <a:r>
              <a:rPr lang="tr-TR" sz="2400" dirty="0" smtClean="0">
                <a:solidFill>
                  <a:schemeClr val="tx2"/>
                </a:solidFill>
                <a:latin typeface="Calibri" panose="020F0502020204030204" pitchFamily="34" charset="0"/>
                <a:cs typeface="Calibri" panose="020F0502020204030204" pitchFamily="34" charset="0"/>
              </a:rPr>
              <a:t>Anadolu Lisesi</a:t>
            </a:r>
          </a:p>
          <a:p>
            <a:pPr marL="342900" indent="-342900">
              <a:buFont typeface="Arial" panose="020B0604020202020204" pitchFamily="34" charset="0"/>
              <a:buChar char="•"/>
            </a:pPr>
            <a:r>
              <a:rPr lang="tr-TR" sz="2400" dirty="0">
                <a:solidFill>
                  <a:schemeClr val="tx2"/>
                </a:solidFill>
                <a:latin typeface="Calibri" panose="020F0502020204030204" pitchFamily="34" charset="0"/>
                <a:cs typeface="Calibri" panose="020F0502020204030204" pitchFamily="34" charset="0"/>
              </a:rPr>
              <a:t>Anadolu İmam Hatip </a:t>
            </a:r>
            <a:r>
              <a:rPr lang="tr-TR" sz="2400" dirty="0" smtClean="0">
                <a:solidFill>
                  <a:schemeClr val="tx2"/>
                </a:solidFill>
                <a:latin typeface="Calibri" panose="020F0502020204030204" pitchFamily="34" charset="0"/>
                <a:cs typeface="Calibri" panose="020F0502020204030204" pitchFamily="34" charset="0"/>
              </a:rPr>
              <a:t>Lisesi programlarının hepsini barındıran okullardır. </a:t>
            </a:r>
          </a:p>
          <a:p>
            <a:endParaRPr lang="tr-TR" sz="2400"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225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03648" y="620688"/>
            <a:ext cx="6616619"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smtClean="0">
                <a:ln w="11430"/>
                <a:solidFill>
                  <a:schemeClr val="accent1">
                    <a:lumMod val="75000"/>
                  </a:schemeClr>
                </a:solidFill>
                <a:latin typeface="Calibri" panose="020F0502020204030204" pitchFamily="34" charset="0"/>
                <a:cs typeface="Calibri" panose="020F0502020204030204" pitchFamily="34" charset="0"/>
              </a:rPr>
              <a:t>ÇOK PROGRAMLI LİSELER</a:t>
            </a:r>
            <a:endParaRPr lang="tr-TR" sz="4800" b="1" cap="none" spc="0" dirty="0">
              <a:ln w="11430"/>
              <a:solidFill>
                <a:schemeClr val="accent1">
                  <a:lumMod val="75000"/>
                </a:schemeClr>
              </a:solidFill>
              <a:latin typeface="Calibri" panose="020F0502020204030204" pitchFamily="34" charset="0"/>
              <a:cs typeface="Calibri" panose="020F0502020204030204" pitchFamily="34" charset="0"/>
            </a:endParaRPr>
          </a:p>
        </p:txBody>
      </p:sp>
      <p:sp>
        <p:nvSpPr>
          <p:cNvPr id="7" name="İçerik Yer Tutucusu 6"/>
          <p:cNvSpPr>
            <a:spLocks noGrp="1"/>
          </p:cNvSpPr>
          <p:nvPr>
            <p:ph idx="1"/>
          </p:nvPr>
        </p:nvSpPr>
        <p:spPr>
          <a:xfrm>
            <a:off x="827584" y="3140968"/>
            <a:ext cx="7408333" cy="3450696"/>
          </a:xfrm>
        </p:spPr>
        <p:txBody>
          <a:bodyPr>
            <a:normAutofit/>
          </a:bodyPr>
          <a:lstStyle/>
          <a:p>
            <a:pPr>
              <a:buClr>
                <a:schemeClr val="tx2"/>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Okunan programa göre diploma verilir.</a:t>
            </a:r>
          </a:p>
          <a:p>
            <a:pPr>
              <a:buClr>
                <a:schemeClr val="tx2"/>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Okulların alan, dal ve bölümleri vardır.</a:t>
            </a:r>
          </a:p>
          <a:p>
            <a:pPr>
              <a:buClr>
                <a:schemeClr val="tx2"/>
              </a:buClr>
              <a:buFont typeface="Wingdings" panose="05000000000000000000" pitchFamily="2" charset="2"/>
              <a:buChar char="q"/>
            </a:pPr>
            <a:r>
              <a:rPr lang="tr-TR" sz="2800" dirty="0" smtClean="0">
                <a:solidFill>
                  <a:schemeClr val="tx2"/>
                </a:solidFill>
                <a:latin typeface="Calibri" panose="020F0502020204030204" pitchFamily="34" charset="0"/>
                <a:cs typeface="Calibri" panose="020F0502020204030204" pitchFamily="34" charset="0"/>
              </a:rPr>
              <a:t>Her program kendi müfredatına uygun eğitimi verir.</a:t>
            </a:r>
          </a:p>
          <a:p>
            <a:pPr>
              <a:buClr>
                <a:schemeClr val="tx2"/>
              </a:buClr>
              <a:buFont typeface="Wingdings" panose="05000000000000000000" pitchFamily="2" charset="2"/>
              <a:buChar char="q"/>
            </a:pPr>
            <a:endParaRPr lang="tr-TR" sz="2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6330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87624" y="548680"/>
            <a:ext cx="72390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4800" b="1" dirty="0" smtClean="0">
                <a:ln w="11430"/>
                <a:solidFill>
                  <a:schemeClr val="accent1">
                    <a:lumMod val="75000"/>
                  </a:schemeClr>
                </a:solidFill>
                <a:latin typeface="Calibri" panose="020F0502020204030204" pitchFamily="34" charset="0"/>
                <a:cs typeface="Calibri" panose="020F0502020204030204" pitchFamily="34" charset="0"/>
              </a:rPr>
              <a:t>ANADOLU İMAM HATİP LİSELERİ</a:t>
            </a:r>
          </a:p>
        </p:txBody>
      </p:sp>
      <p:sp>
        <p:nvSpPr>
          <p:cNvPr id="22531" name="Rectangle 3"/>
          <p:cNvSpPr>
            <a:spLocks noGrp="1" noChangeArrowheads="1"/>
          </p:cNvSpPr>
          <p:nvPr>
            <p:ph idx="1"/>
          </p:nvPr>
        </p:nvSpPr>
        <p:spPr>
          <a:xfrm>
            <a:off x="395536" y="2780928"/>
            <a:ext cx="7056784" cy="3672408"/>
          </a:xfrm>
        </p:spPr>
        <p:txBody>
          <a:bodyPr>
            <a:normAutofit/>
          </a:bodyPr>
          <a:lstStyle/>
          <a:p>
            <a:pPr algn="just">
              <a:buClr>
                <a:schemeClr val="tx2">
                  <a:lumMod val="75000"/>
                </a:schemeClr>
              </a:buClr>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1739 </a:t>
            </a:r>
            <a:r>
              <a:rPr lang="tr-TR" altLang="tr-TR" sz="2400" dirty="0">
                <a:solidFill>
                  <a:schemeClr val="tx2"/>
                </a:solidFill>
                <a:latin typeface="Calibri" panose="020F0502020204030204" pitchFamily="34" charset="0"/>
                <a:cs typeface="Calibri" panose="020F0502020204030204" pitchFamily="34" charset="0"/>
              </a:rPr>
              <a:t>Sayılı Milli Eğitim Temel Kanunu’nun 32’nci maddesi hükmü gereği, İmamlık, Hatiplik ve Kur’an Kursu Öğreticiliği konularında görevli elemanları yetiştirmek üzere Milli Eğitim Bakanlığınca açılan ortaöğretim sistemi içinde yer alan, hem mesleğe hem de yükseköğretime hazırlayan ortaöğretim kurumlarıdır.</a:t>
            </a:r>
          </a:p>
          <a:p>
            <a:pPr algn="just">
              <a:buClr>
                <a:schemeClr val="tx2">
                  <a:lumMod val="75000"/>
                </a:schemeClr>
              </a:buClr>
              <a:buFont typeface="Wingdings"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Öğretim </a:t>
            </a:r>
            <a:r>
              <a:rPr lang="tr-TR" altLang="tr-TR" sz="2400" dirty="0">
                <a:solidFill>
                  <a:schemeClr val="tx2"/>
                </a:solidFill>
                <a:latin typeface="Calibri" panose="020F0502020204030204" pitchFamily="34" charset="0"/>
                <a:cs typeface="Calibri" panose="020F0502020204030204" pitchFamily="34" charset="0"/>
              </a:rPr>
              <a:t>süresi 4 yıldır</a:t>
            </a:r>
            <a:r>
              <a:rPr lang="tr-TR" altLang="tr-TR" sz="2400" dirty="0" smtClean="0">
                <a:solidFill>
                  <a:schemeClr val="tx2"/>
                </a:solidFill>
                <a:latin typeface="Calibri" panose="020F0502020204030204" pitchFamily="34" charset="0"/>
                <a:cs typeface="Calibri" panose="020F0502020204030204" pitchFamily="34" charset="0"/>
              </a:rPr>
              <a:t>.</a:t>
            </a:r>
            <a:r>
              <a:rPr lang="tr-TR" altLang="tr-TR" sz="2400" dirty="0">
                <a:solidFill>
                  <a:schemeClr val="tx2"/>
                </a:solidFill>
                <a:latin typeface="Calibri" panose="020F0502020204030204" pitchFamily="34" charset="0"/>
                <a:cs typeface="Calibri" panose="020F0502020204030204" pitchFamily="34" charset="0"/>
              </a:rPr>
              <a:t> </a:t>
            </a:r>
            <a:endParaRPr lang="tr-TR" altLang="tr-TR" sz="2400" dirty="0" smtClean="0">
              <a:solidFill>
                <a:schemeClr val="tx2"/>
              </a:solidFill>
              <a:latin typeface="Calibri" panose="020F0502020204030204" pitchFamily="34" charset="0"/>
              <a:cs typeface="Calibri" panose="020F0502020204030204" pitchFamily="34" charset="0"/>
            </a:endParaRPr>
          </a:p>
          <a:p>
            <a:pPr marL="0" indent="0" algn="just" eaLnBrk="1" hangingPunct="1">
              <a:buClr>
                <a:schemeClr val="tx2">
                  <a:lumMod val="75000"/>
                </a:schemeClr>
              </a:buClr>
              <a:buNone/>
            </a:pPr>
            <a:endParaRPr lang="tr-TR" altLang="tr-TR" sz="2400"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6639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0"/>
          <p:cNvSpPr txBox="1">
            <a:spLocks/>
          </p:cNvSpPr>
          <p:nvPr/>
        </p:nvSpPr>
        <p:spPr bwMode="auto">
          <a:xfrm>
            <a:off x="0" y="228600"/>
            <a:ext cx="9144000" cy="822325"/>
          </a:xfrm>
          <a:prstGeom prst="rect">
            <a:avLst/>
          </a:prstGeom>
          <a:solidFill>
            <a:srgbClr val="FFC000"/>
          </a:solidFill>
          <a:ln w="9525">
            <a:solidFill>
              <a:srgbClr val="FF8000"/>
            </a:solidFill>
            <a:miter lim="800000"/>
            <a:headEnd/>
            <a:tailEnd/>
          </a:ln>
        </p:spPr>
        <p:txBody>
          <a:bodyPr tIns="24765" anchor="ctr"/>
          <a:lstStyle>
            <a:lvl1pPr marL="3175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tr-TR" sz="2400" spc="-5" dirty="0" smtClean="0">
                <a:solidFill>
                  <a:schemeClr val="tx1">
                    <a:lumMod val="95000"/>
                    <a:lumOff val="5000"/>
                  </a:schemeClr>
                </a:solidFill>
                <a:latin typeface="Arial Black" panose="020B0A04020102020204" pitchFamily="34" charset="0"/>
              </a:rPr>
              <a:t>LİSELERE YERLEŞTİRME MERKEZİ SINAV</a:t>
            </a:r>
            <a:r>
              <a:rPr lang="tr-TR" sz="2400" dirty="0" smtClean="0">
                <a:solidFill>
                  <a:schemeClr val="tx1">
                    <a:lumMod val="95000"/>
                    <a:lumOff val="5000"/>
                  </a:schemeClr>
                </a:solidFill>
                <a:latin typeface="Arial Black" panose="020B0A04020102020204" pitchFamily="34" charset="0"/>
              </a:rPr>
              <a:t>I</a:t>
            </a:r>
            <a:endParaRPr lang="tr-TR" altLang="tr-TR" sz="2400" dirty="0" smtClean="0">
              <a:solidFill>
                <a:schemeClr val="tx1">
                  <a:lumMod val="95000"/>
                  <a:lumOff val="5000"/>
                </a:schemeClr>
              </a:solidFill>
              <a:ea typeface="Comic Sans MS" panose="030F0702030302020204" pitchFamily="66" charset="0"/>
              <a:cs typeface="Comic Sans MS" panose="030F0702030302020204" pitchFamily="66" charset="0"/>
            </a:endParaRPr>
          </a:p>
        </p:txBody>
      </p:sp>
      <p:sp>
        <p:nvSpPr>
          <p:cNvPr id="14339" name="İçerik Yer Tutucusu 2"/>
          <p:cNvSpPr txBox="1">
            <a:spLocks/>
          </p:cNvSpPr>
          <p:nvPr/>
        </p:nvSpPr>
        <p:spPr bwMode="auto">
          <a:xfrm>
            <a:off x="914400" y="28194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Microsoft Sans Serif" panose="020B0604020202020204" pitchFamily="34" charset="0"/>
              </a:defRPr>
            </a:lvl1pPr>
            <a:lvl2pPr marL="742950" indent="-285750">
              <a:spcBef>
                <a:spcPct val="20000"/>
              </a:spcBef>
              <a:buChar char="–"/>
              <a:defRPr sz="2800">
                <a:solidFill>
                  <a:schemeClr val="bg1"/>
                </a:solidFill>
                <a:latin typeface="Microsoft Sans Serif" panose="020B0604020202020204" pitchFamily="34" charset="0"/>
              </a:defRPr>
            </a:lvl2pPr>
            <a:lvl3pPr marL="1143000" indent="-228600">
              <a:spcBef>
                <a:spcPct val="20000"/>
              </a:spcBef>
              <a:buChar char="•"/>
              <a:defRPr sz="2400">
                <a:solidFill>
                  <a:schemeClr val="bg1"/>
                </a:solidFill>
                <a:latin typeface="Microsoft Sans Serif" panose="020B0604020202020204" pitchFamily="34" charset="0"/>
              </a:defRPr>
            </a:lvl3pPr>
            <a:lvl4pPr marL="1600200" indent="-228600">
              <a:spcBef>
                <a:spcPct val="20000"/>
              </a:spcBef>
              <a:buChar char="–"/>
              <a:defRPr sz="2000">
                <a:solidFill>
                  <a:schemeClr val="bg1"/>
                </a:solidFill>
                <a:latin typeface="Microsoft Sans Serif" panose="020B0604020202020204" pitchFamily="34" charset="0"/>
              </a:defRPr>
            </a:lvl4pPr>
            <a:lvl5pPr marL="2057400" indent="-228600">
              <a:spcBef>
                <a:spcPct val="20000"/>
              </a:spcBef>
              <a:buChar char="»"/>
              <a:defRPr sz="2000">
                <a:solidFill>
                  <a:schemeClr val="bg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9pPr>
          </a:lstStyle>
          <a:p>
            <a:pPr algn="ctr" eaLnBrk="1" hangingPunct="1">
              <a:buFontTx/>
              <a:buNone/>
            </a:pPr>
            <a:r>
              <a:rPr lang="tr-TR" altLang="tr-TR">
                <a:latin typeface="Arial Black" panose="020B0A04020102020204" pitchFamily="34" charset="0"/>
              </a:rPr>
              <a:t>SINAV SORULARI SADECE  </a:t>
            </a:r>
            <a:r>
              <a:rPr lang="tr-TR" altLang="tr-TR" b="1" u="sng">
                <a:solidFill>
                  <a:srgbClr val="FF3399"/>
                </a:solidFill>
                <a:latin typeface="Arial Black" panose="020B0A04020102020204" pitchFamily="34" charset="0"/>
              </a:rPr>
              <a:t>8.SINIF</a:t>
            </a:r>
            <a:endParaRPr lang="tr-TR" altLang="tr-TR" b="1">
              <a:solidFill>
                <a:srgbClr val="FF3399"/>
              </a:solidFill>
              <a:latin typeface="Arial Black" panose="020B0A04020102020204" pitchFamily="34" charset="0"/>
            </a:endParaRPr>
          </a:p>
          <a:p>
            <a:pPr algn="ctr" eaLnBrk="1" hangingPunct="1">
              <a:spcBef>
                <a:spcPts val="1063"/>
              </a:spcBef>
              <a:buFontTx/>
              <a:buNone/>
            </a:pPr>
            <a:r>
              <a:rPr lang="tr-TR" altLang="tr-TR">
                <a:latin typeface="Arial Black" panose="020B0A04020102020204" pitchFamily="34" charset="0"/>
              </a:rPr>
              <a:t>MÜFREDATINDAN </a:t>
            </a:r>
          </a:p>
          <a:p>
            <a:pPr algn="ctr" eaLnBrk="1" hangingPunct="1">
              <a:spcBef>
                <a:spcPts val="1063"/>
              </a:spcBef>
              <a:buFontTx/>
              <a:buNone/>
            </a:pPr>
            <a:r>
              <a:rPr lang="tr-TR" altLang="tr-TR">
                <a:latin typeface="Arial Black" panose="020B0A04020102020204" pitchFamily="34" charset="0"/>
              </a:rPr>
              <a:t>GELECEKTİR!</a:t>
            </a:r>
          </a:p>
          <a:p>
            <a:pPr eaLnBrk="1" hangingPunct="1">
              <a:buFontTx/>
              <a:buNone/>
            </a:pPr>
            <a:endParaRPr lang="tr-TR" alt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049422" y="476672"/>
            <a:ext cx="72390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4800" b="1" dirty="0" smtClean="0">
                <a:ln w="11430"/>
                <a:solidFill>
                  <a:schemeClr val="accent1">
                    <a:lumMod val="75000"/>
                  </a:schemeClr>
                </a:solidFill>
                <a:latin typeface="Calibri" panose="020F0502020204030204" pitchFamily="34" charset="0"/>
                <a:cs typeface="Calibri" panose="020F0502020204030204" pitchFamily="34" charset="0"/>
              </a:rPr>
              <a:t>ANADOLU İMAM HATİP LİSELERİ</a:t>
            </a:r>
          </a:p>
        </p:txBody>
      </p:sp>
      <p:sp>
        <p:nvSpPr>
          <p:cNvPr id="22531" name="Rectangle 3"/>
          <p:cNvSpPr>
            <a:spLocks noGrp="1" noChangeArrowheads="1"/>
          </p:cNvSpPr>
          <p:nvPr>
            <p:ph idx="1"/>
          </p:nvPr>
        </p:nvSpPr>
        <p:spPr>
          <a:xfrm>
            <a:off x="295534" y="2420888"/>
            <a:ext cx="7992888" cy="3240360"/>
          </a:xfrm>
        </p:spPr>
        <p:txBody>
          <a:bodyPr>
            <a:noAutofit/>
          </a:bodyPr>
          <a:lstStyle/>
          <a:p>
            <a:pPr marL="0" indent="0">
              <a:buNone/>
            </a:pPr>
            <a:r>
              <a:rPr lang="tr-TR" altLang="tr-TR" sz="2000" dirty="0" smtClean="0">
                <a:solidFill>
                  <a:schemeClr val="tx2"/>
                </a:solidFill>
                <a:latin typeface="Calibri" panose="020F0502020204030204" pitchFamily="34" charset="0"/>
                <a:cs typeface="Calibri" panose="020F0502020204030204" pitchFamily="34" charset="0"/>
              </a:rPr>
              <a:t>Anadolu </a:t>
            </a:r>
            <a:r>
              <a:rPr lang="tr-TR" altLang="tr-TR" sz="2000" dirty="0">
                <a:solidFill>
                  <a:schemeClr val="tx2"/>
                </a:solidFill>
                <a:latin typeface="Calibri" panose="020F0502020204030204" pitchFamily="34" charset="0"/>
                <a:cs typeface="Calibri" panose="020F0502020204030204" pitchFamily="34" charset="0"/>
              </a:rPr>
              <a:t>imam hatip </a:t>
            </a:r>
            <a:r>
              <a:rPr lang="tr-TR" altLang="tr-TR" sz="2000" dirty="0" smtClean="0">
                <a:solidFill>
                  <a:schemeClr val="tx2"/>
                </a:solidFill>
                <a:latin typeface="Calibri" panose="020F0502020204030204" pitchFamily="34" charset="0"/>
                <a:cs typeface="Calibri" panose="020F0502020204030204" pitchFamily="34" charset="0"/>
              </a:rPr>
              <a:t>liselerinde </a:t>
            </a:r>
            <a:r>
              <a:rPr lang="tr-TR" altLang="tr-TR" sz="2000" dirty="0">
                <a:solidFill>
                  <a:schemeClr val="tx2"/>
                </a:solidFill>
                <a:latin typeface="Calibri" panose="020F0502020204030204" pitchFamily="34" charset="0"/>
                <a:cs typeface="Calibri" panose="020F0502020204030204" pitchFamily="34" charset="0"/>
              </a:rPr>
              <a:t>genel kültür </a:t>
            </a:r>
            <a:r>
              <a:rPr lang="tr-TR" altLang="tr-TR" sz="2000" dirty="0" smtClean="0">
                <a:solidFill>
                  <a:schemeClr val="tx2"/>
                </a:solidFill>
                <a:latin typeface="Calibri" panose="020F0502020204030204" pitchFamily="34" charset="0"/>
                <a:cs typeface="Calibri" panose="020F0502020204030204" pitchFamily="34" charset="0"/>
              </a:rPr>
              <a:t>derslerinin yanı sıra; </a:t>
            </a:r>
          </a:p>
          <a:p>
            <a:pPr marL="0" indent="0">
              <a:buNone/>
            </a:pPr>
            <a:r>
              <a:rPr lang="tr-TR" altLang="tr-TR" sz="2000" dirty="0" smtClean="0">
                <a:solidFill>
                  <a:schemeClr val="tx2"/>
                </a:solidFill>
                <a:latin typeface="Calibri" panose="020F0502020204030204" pitchFamily="34" charset="0"/>
                <a:cs typeface="Calibri" panose="020F0502020204030204" pitchFamily="34" charset="0"/>
              </a:rPr>
              <a:t>Kuran-ı </a:t>
            </a:r>
            <a:r>
              <a:rPr lang="tr-TR" altLang="tr-TR" sz="2000" dirty="0">
                <a:solidFill>
                  <a:schemeClr val="tx2"/>
                </a:solidFill>
                <a:latin typeface="Calibri" panose="020F0502020204030204" pitchFamily="34" charset="0"/>
                <a:cs typeface="Calibri" panose="020F0502020204030204" pitchFamily="34" charset="0"/>
              </a:rPr>
              <a:t>Kerim, </a:t>
            </a:r>
            <a:endParaRPr lang="tr-TR" altLang="tr-TR" sz="2000" dirty="0" smtClean="0">
              <a:solidFill>
                <a:schemeClr val="tx2"/>
              </a:solidFill>
              <a:latin typeface="Calibri" panose="020F0502020204030204" pitchFamily="34" charset="0"/>
              <a:cs typeface="Calibri" panose="020F0502020204030204" pitchFamily="34" charset="0"/>
            </a:endParaRPr>
          </a:p>
          <a:p>
            <a:pPr marL="0" indent="0">
              <a:buNone/>
            </a:pPr>
            <a:r>
              <a:rPr lang="tr-TR" altLang="tr-TR" sz="2000" dirty="0" smtClean="0">
                <a:solidFill>
                  <a:schemeClr val="tx2"/>
                </a:solidFill>
                <a:latin typeface="Calibri" panose="020F0502020204030204" pitchFamily="34" charset="0"/>
                <a:cs typeface="Calibri" panose="020F0502020204030204" pitchFamily="34" charset="0"/>
              </a:rPr>
              <a:t>Arapça</a:t>
            </a:r>
            <a:r>
              <a:rPr lang="tr-TR" altLang="tr-TR" sz="2000" dirty="0">
                <a:solidFill>
                  <a:schemeClr val="tx2"/>
                </a:solidFill>
                <a:latin typeface="Calibri" panose="020F0502020204030204" pitchFamily="34" charset="0"/>
                <a:cs typeface="Calibri" panose="020F0502020204030204" pitchFamily="34" charset="0"/>
              </a:rPr>
              <a:t>, </a:t>
            </a:r>
            <a:endParaRPr lang="tr-TR" altLang="tr-TR" sz="2000" dirty="0" smtClean="0">
              <a:solidFill>
                <a:schemeClr val="tx2"/>
              </a:solidFill>
              <a:latin typeface="Calibri" panose="020F0502020204030204" pitchFamily="34" charset="0"/>
              <a:cs typeface="Calibri" panose="020F0502020204030204" pitchFamily="34" charset="0"/>
            </a:endParaRPr>
          </a:p>
          <a:p>
            <a:pPr marL="0" indent="0">
              <a:buNone/>
            </a:pPr>
            <a:r>
              <a:rPr lang="tr-TR" altLang="tr-TR" sz="2000" dirty="0" smtClean="0">
                <a:solidFill>
                  <a:schemeClr val="tx2"/>
                </a:solidFill>
                <a:latin typeface="Calibri" panose="020F0502020204030204" pitchFamily="34" charset="0"/>
                <a:cs typeface="Calibri" panose="020F0502020204030204" pitchFamily="34" charset="0"/>
              </a:rPr>
              <a:t>Hadis</a:t>
            </a:r>
            <a:r>
              <a:rPr lang="tr-TR" altLang="tr-TR" sz="2000" dirty="0">
                <a:solidFill>
                  <a:schemeClr val="tx2"/>
                </a:solidFill>
                <a:latin typeface="Calibri" panose="020F0502020204030204" pitchFamily="34" charset="0"/>
                <a:cs typeface="Calibri" panose="020F0502020204030204" pitchFamily="34" charset="0"/>
              </a:rPr>
              <a:t>, </a:t>
            </a:r>
            <a:endParaRPr lang="tr-TR" altLang="tr-TR" sz="2000" dirty="0" smtClean="0">
              <a:solidFill>
                <a:schemeClr val="tx2"/>
              </a:solidFill>
              <a:latin typeface="Calibri" panose="020F0502020204030204" pitchFamily="34" charset="0"/>
              <a:cs typeface="Calibri" panose="020F0502020204030204" pitchFamily="34" charset="0"/>
            </a:endParaRPr>
          </a:p>
          <a:p>
            <a:pPr marL="0" indent="0">
              <a:buNone/>
            </a:pPr>
            <a:r>
              <a:rPr lang="tr-TR" altLang="tr-TR" sz="2000" dirty="0" smtClean="0">
                <a:solidFill>
                  <a:schemeClr val="tx2"/>
                </a:solidFill>
                <a:latin typeface="Calibri" panose="020F0502020204030204" pitchFamily="34" charset="0"/>
                <a:cs typeface="Calibri" panose="020F0502020204030204" pitchFamily="34" charset="0"/>
              </a:rPr>
              <a:t>Fıkıh</a:t>
            </a:r>
            <a:r>
              <a:rPr lang="tr-TR" altLang="tr-TR" sz="2000" dirty="0">
                <a:solidFill>
                  <a:schemeClr val="tx2"/>
                </a:solidFill>
                <a:latin typeface="Calibri" panose="020F0502020204030204" pitchFamily="34" charset="0"/>
                <a:cs typeface="Calibri" panose="020F0502020204030204" pitchFamily="34" charset="0"/>
              </a:rPr>
              <a:t>, </a:t>
            </a:r>
            <a:endParaRPr lang="tr-TR" altLang="tr-TR" sz="2000" dirty="0" smtClean="0">
              <a:solidFill>
                <a:schemeClr val="tx2"/>
              </a:solidFill>
              <a:latin typeface="Calibri" panose="020F0502020204030204" pitchFamily="34" charset="0"/>
              <a:cs typeface="Calibri" panose="020F0502020204030204" pitchFamily="34" charset="0"/>
            </a:endParaRPr>
          </a:p>
          <a:p>
            <a:pPr marL="0" indent="0">
              <a:buNone/>
            </a:pPr>
            <a:r>
              <a:rPr lang="tr-TR" altLang="tr-TR" sz="2000" dirty="0" smtClean="0">
                <a:solidFill>
                  <a:schemeClr val="tx2"/>
                </a:solidFill>
                <a:latin typeface="Calibri" panose="020F0502020204030204" pitchFamily="34" charset="0"/>
                <a:cs typeface="Calibri" panose="020F0502020204030204" pitchFamily="34" charset="0"/>
              </a:rPr>
              <a:t>Tefsir</a:t>
            </a:r>
            <a:r>
              <a:rPr lang="tr-TR" altLang="tr-TR" sz="2000" dirty="0">
                <a:solidFill>
                  <a:schemeClr val="tx2"/>
                </a:solidFill>
                <a:latin typeface="Calibri" panose="020F0502020204030204" pitchFamily="34" charset="0"/>
                <a:cs typeface="Calibri" panose="020F0502020204030204" pitchFamily="34" charset="0"/>
              </a:rPr>
              <a:t>, </a:t>
            </a:r>
            <a:endParaRPr lang="tr-TR" altLang="tr-TR" sz="2000" dirty="0" smtClean="0">
              <a:solidFill>
                <a:schemeClr val="tx2"/>
              </a:solidFill>
              <a:latin typeface="Calibri" panose="020F0502020204030204" pitchFamily="34" charset="0"/>
              <a:cs typeface="Calibri" panose="020F0502020204030204" pitchFamily="34" charset="0"/>
            </a:endParaRPr>
          </a:p>
          <a:p>
            <a:pPr marL="0" indent="0">
              <a:buNone/>
            </a:pPr>
            <a:r>
              <a:rPr lang="tr-TR" altLang="tr-TR" sz="2000" dirty="0" smtClean="0">
                <a:solidFill>
                  <a:schemeClr val="tx2"/>
                </a:solidFill>
                <a:latin typeface="Calibri" panose="020F0502020204030204" pitchFamily="34" charset="0"/>
                <a:cs typeface="Calibri" panose="020F0502020204030204" pitchFamily="34" charset="0"/>
              </a:rPr>
              <a:t>İslam </a:t>
            </a:r>
            <a:r>
              <a:rPr lang="tr-TR" altLang="tr-TR" sz="2000" dirty="0">
                <a:solidFill>
                  <a:schemeClr val="tx2"/>
                </a:solidFill>
                <a:latin typeface="Calibri" panose="020F0502020204030204" pitchFamily="34" charset="0"/>
                <a:cs typeface="Calibri" panose="020F0502020204030204" pitchFamily="34" charset="0"/>
              </a:rPr>
              <a:t>Tarihi öğretim programı</a:t>
            </a:r>
            <a:r>
              <a:rPr lang="tr-TR" altLang="tr-TR" sz="2000" dirty="0" smtClean="0">
                <a:solidFill>
                  <a:schemeClr val="tx2"/>
                </a:solidFill>
                <a:latin typeface="Calibri" panose="020F0502020204030204" pitchFamily="34" charset="0"/>
                <a:cs typeface="Calibri" panose="020F0502020204030204" pitchFamily="34" charset="0"/>
              </a:rPr>
              <a:t>,</a:t>
            </a:r>
          </a:p>
          <a:p>
            <a:pPr marL="0" indent="0">
              <a:buNone/>
            </a:pPr>
            <a:r>
              <a:rPr lang="tr-TR" altLang="tr-TR" sz="2000" dirty="0" smtClean="0">
                <a:solidFill>
                  <a:schemeClr val="tx2"/>
                </a:solidFill>
                <a:latin typeface="Calibri" panose="020F0502020204030204" pitchFamily="34" charset="0"/>
                <a:cs typeface="Calibri" panose="020F0502020204030204" pitchFamily="34" charset="0"/>
              </a:rPr>
              <a:t>Karşılaştırmalı </a:t>
            </a:r>
            <a:r>
              <a:rPr lang="tr-TR" altLang="tr-TR" sz="2000" dirty="0">
                <a:solidFill>
                  <a:schemeClr val="tx2"/>
                </a:solidFill>
                <a:latin typeface="Calibri" panose="020F0502020204030204" pitchFamily="34" charset="0"/>
                <a:cs typeface="Calibri" panose="020F0502020204030204" pitchFamily="34" charset="0"/>
              </a:rPr>
              <a:t>Dinler Tarihi dersi vb. meslek dersleri de verilmektedir. </a:t>
            </a:r>
          </a:p>
          <a:p>
            <a:pPr eaLnBrk="1" hangingPunct="1">
              <a:buFont typeface="Wingdings" pitchFamily="2" charset="2"/>
              <a:buChar char="q"/>
            </a:pPr>
            <a:endParaRPr lang="tr-TR" altLang="tr-TR" sz="2000"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9627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1043608" y="620688"/>
            <a:ext cx="6014864" cy="1143000"/>
          </a:xfrm>
        </p:spPr>
        <p:txBody>
          <a:bodyPr anchor="ct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altLang="tr-TR" sz="4800" b="1" dirty="0" smtClean="0">
                <a:ln w="11430"/>
                <a:solidFill>
                  <a:schemeClr val="accent1">
                    <a:lumMod val="75000"/>
                  </a:schemeClr>
                </a:solidFill>
                <a:latin typeface="Calibri" panose="020F0502020204030204" pitchFamily="34" charset="0"/>
                <a:cs typeface="Calibri" panose="020F0502020204030204" pitchFamily="34" charset="0"/>
              </a:rPr>
              <a:t>MESLEKİ EĞİTİM MERKEZLERİ</a:t>
            </a:r>
          </a:p>
        </p:txBody>
      </p:sp>
      <p:sp>
        <p:nvSpPr>
          <p:cNvPr id="24579" name="2 İçerik Yer Tutucusu"/>
          <p:cNvSpPr>
            <a:spLocks noGrp="1"/>
          </p:cNvSpPr>
          <p:nvPr>
            <p:ph idx="1"/>
          </p:nvPr>
        </p:nvSpPr>
        <p:spPr>
          <a:xfrm>
            <a:off x="467544" y="1916832"/>
            <a:ext cx="7427168" cy="3240359"/>
          </a:xfrm>
        </p:spPr>
        <p:txBody>
          <a:bodyPr>
            <a:noAutofit/>
          </a:bodyPr>
          <a:lstStyle/>
          <a:p>
            <a:pPr algn="just">
              <a:buClr>
                <a:schemeClr val="tx2">
                  <a:lumMod val="75000"/>
                </a:schemeClr>
              </a:buClr>
              <a:buFont typeface="Wingdings" panose="05000000000000000000"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Ortaokuldan sonra çalışma hayatına atılmak zorunda olan öğrenciler için olan bir eğitim merkezidir.</a:t>
            </a:r>
          </a:p>
          <a:p>
            <a:pPr algn="just">
              <a:buClr>
                <a:schemeClr val="tx2">
                  <a:lumMod val="75000"/>
                </a:schemeClr>
              </a:buClr>
              <a:buFont typeface="Wingdings" panose="05000000000000000000"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Mesleki Eğitim Merkezleri; Çıraklık Eğitimi uygulama kapsamına alınan  meslek dallarında aday çırak, çırak, kalfa ve ustalara eğitim vermek ve çeşitli meslek kursları açmak sureti ile sanayimizin ihtiyaç duyduğu vasıflı ara insan gücünü yetiştirmek amacıyla açılan eğitim kurumlarıdır.</a:t>
            </a:r>
          </a:p>
          <a:p>
            <a:pPr algn="just">
              <a:buClr>
                <a:schemeClr val="tx2">
                  <a:lumMod val="75000"/>
                </a:schemeClr>
              </a:buClr>
              <a:buFont typeface="Wingdings" panose="05000000000000000000" pitchFamily="2" charset="2"/>
              <a:buChar char="q"/>
            </a:pPr>
            <a:r>
              <a:rPr lang="tr-TR" altLang="tr-TR" sz="2400" dirty="0" smtClean="0">
                <a:solidFill>
                  <a:schemeClr val="tx2"/>
                </a:solidFill>
                <a:latin typeface="Calibri" panose="020F0502020204030204" pitchFamily="34" charset="0"/>
                <a:cs typeface="Calibri" panose="020F0502020204030204" pitchFamily="34" charset="0"/>
              </a:rPr>
              <a:t>Mesleki eğitim merkezine ortaokul mezunu olma şartını yerine getirenler alınır.</a:t>
            </a:r>
          </a:p>
          <a:p>
            <a:pPr algn="just">
              <a:buClr>
                <a:schemeClr val="tx2">
                  <a:lumMod val="75000"/>
                </a:schemeClr>
              </a:buClr>
              <a:buFont typeface="Wingdings" panose="05000000000000000000" pitchFamily="2" charset="2"/>
              <a:buChar char="q"/>
            </a:pPr>
            <a:endParaRPr lang="tr-TR" altLang="tr-TR" sz="2400" dirty="0" smtClean="0">
              <a:solidFill>
                <a:schemeClr val="tx2"/>
              </a:solidFill>
              <a:latin typeface="Calibri" panose="020F0502020204030204" pitchFamily="34" charset="0"/>
              <a:cs typeface="Calibri" panose="020F0502020204030204" pitchFamily="34" charset="0"/>
            </a:endParaRPr>
          </a:p>
          <a:p>
            <a:pPr algn="just">
              <a:buClr>
                <a:schemeClr val="tx2">
                  <a:lumMod val="75000"/>
                </a:schemeClr>
              </a:buClr>
              <a:buFont typeface="Wingdings" panose="05000000000000000000" pitchFamily="2" charset="2"/>
              <a:buChar char="q"/>
            </a:pPr>
            <a:endParaRPr lang="tr-TR" altLang="tr-TR" sz="2400"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3533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C:\Users\USER\Desktop\goo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712968" cy="51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607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USER\Desktop\rehberlik servis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23714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75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a:spLocks/>
          </p:cNvSpPr>
          <p:nvPr/>
        </p:nvSpPr>
        <p:spPr bwMode="auto">
          <a:xfrm>
            <a:off x="63500" y="69850"/>
            <a:ext cx="9013825" cy="6692900"/>
          </a:xfrm>
          <a:custGeom>
            <a:avLst/>
            <a:gdLst>
              <a:gd name="T0" fmla="*/ 0 w 9013825"/>
              <a:gd name="T1" fmla="*/ 329946 h 6692900"/>
              <a:gd name="T2" fmla="*/ 3576 w 9013825"/>
              <a:gd name="T3" fmla="*/ 281184 h 6692900"/>
              <a:gd name="T4" fmla="*/ 13967 w 9013825"/>
              <a:gd name="T5" fmla="*/ 234645 h 6692900"/>
              <a:gd name="T6" fmla="*/ 30661 w 9013825"/>
              <a:gd name="T7" fmla="*/ 190840 h 6692900"/>
              <a:gd name="T8" fmla="*/ 53148 w 9013825"/>
              <a:gd name="T9" fmla="*/ 150277 h 6692900"/>
              <a:gd name="T10" fmla="*/ 80918 w 9013825"/>
              <a:gd name="T11" fmla="*/ 113468 h 6692900"/>
              <a:gd name="T12" fmla="*/ 113460 w 9013825"/>
              <a:gd name="T13" fmla="*/ 80923 h 6692900"/>
              <a:gd name="T14" fmla="*/ 150264 w 9013825"/>
              <a:gd name="T15" fmla="*/ 53151 h 6692900"/>
              <a:gd name="T16" fmla="*/ 190820 w 9013825"/>
              <a:gd name="T17" fmla="*/ 30662 h 6692900"/>
              <a:gd name="T18" fmla="*/ 234617 w 9013825"/>
              <a:gd name="T19" fmla="*/ 13967 h 6692900"/>
              <a:gd name="T20" fmla="*/ 281146 w 9013825"/>
              <a:gd name="T21" fmla="*/ 3576 h 6692900"/>
              <a:gd name="T22" fmla="*/ 329895 w 9013825"/>
              <a:gd name="T23" fmla="*/ 0 h 6692900"/>
              <a:gd name="T24" fmla="*/ 8683879 w 9013825"/>
              <a:gd name="T25" fmla="*/ 0 h 6692900"/>
              <a:gd name="T26" fmla="*/ 8732640 w 9013825"/>
              <a:gd name="T27" fmla="*/ 3576 h 6692900"/>
              <a:gd name="T28" fmla="*/ 8779179 w 9013825"/>
              <a:gd name="T29" fmla="*/ 13967 h 6692900"/>
              <a:gd name="T30" fmla="*/ 8822984 w 9013825"/>
              <a:gd name="T31" fmla="*/ 30662 h 6692900"/>
              <a:gd name="T32" fmla="*/ 8863547 w 9013825"/>
              <a:gd name="T33" fmla="*/ 53151 h 6692900"/>
              <a:gd name="T34" fmla="*/ 8900356 w 9013825"/>
              <a:gd name="T35" fmla="*/ 80923 h 6692900"/>
              <a:gd name="T36" fmla="*/ 8932901 w 9013825"/>
              <a:gd name="T37" fmla="*/ 113468 h 6692900"/>
              <a:gd name="T38" fmla="*/ 8960673 w 9013825"/>
              <a:gd name="T39" fmla="*/ 150277 h 6692900"/>
              <a:gd name="T40" fmla="*/ 8983162 w 9013825"/>
              <a:gd name="T41" fmla="*/ 190840 h 6692900"/>
              <a:gd name="T42" fmla="*/ 8999857 w 9013825"/>
              <a:gd name="T43" fmla="*/ 234645 h 6692900"/>
              <a:gd name="T44" fmla="*/ 9010248 w 9013825"/>
              <a:gd name="T45" fmla="*/ 281184 h 6692900"/>
              <a:gd name="T46" fmla="*/ 9013825 w 9013825"/>
              <a:gd name="T47" fmla="*/ 329946 h 6692900"/>
              <a:gd name="T48" fmla="*/ 9013825 w 9013825"/>
              <a:gd name="T49" fmla="*/ 6363004 h 6692900"/>
              <a:gd name="T50" fmla="*/ 9010248 w 9013825"/>
              <a:gd name="T51" fmla="*/ 6411753 h 6692900"/>
              <a:gd name="T52" fmla="*/ 8999857 w 9013825"/>
              <a:gd name="T53" fmla="*/ 6458282 h 6692900"/>
              <a:gd name="T54" fmla="*/ 8983162 w 9013825"/>
              <a:gd name="T55" fmla="*/ 6502079 h 6692900"/>
              <a:gd name="T56" fmla="*/ 8960673 w 9013825"/>
              <a:gd name="T57" fmla="*/ 6542634 h 6692900"/>
              <a:gd name="T58" fmla="*/ 8932901 w 9013825"/>
              <a:gd name="T59" fmla="*/ 6579438 h 6692900"/>
              <a:gd name="T60" fmla="*/ 8900356 w 9013825"/>
              <a:gd name="T61" fmla="*/ 6611980 h 6692900"/>
              <a:gd name="T62" fmla="*/ 8863547 w 9013825"/>
              <a:gd name="T63" fmla="*/ 6639750 h 6692900"/>
              <a:gd name="T64" fmla="*/ 8822984 w 9013825"/>
              <a:gd name="T65" fmla="*/ 6662237 h 6692900"/>
              <a:gd name="T66" fmla="*/ 8779179 w 9013825"/>
              <a:gd name="T67" fmla="*/ 6678931 h 6692900"/>
              <a:gd name="T68" fmla="*/ 8732640 w 9013825"/>
              <a:gd name="T69" fmla="*/ 6689321 h 6692900"/>
              <a:gd name="T70" fmla="*/ 8683879 w 9013825"/>
              <a:gd name="T71" fmla="*/ 6692898 h 6692900"/>
              <a:gd name="T72" fmla="*/ 329895 w 9013825"/>
              <a:gd name="T73" fmla="*/ 6692898 h 6692900"/>
              <a:gd name="T74" fmla="*/ 281146 w 9013825"/>
              <a:gd name="T75" fmla="*/ 6689321 h 6692900"/>
              <a:gd name="T76" fmla="*/ 234617 w 9013825"/>
              <a:gd name="T77" fmla="*/ 6678931 h 6692900"/>
              <a:gd name="T78" fmla="*/ 190820 w 9013825"/>
              <a:gd name="T79" fmla="*/ 6662237 h 6692900"/>
              <a:gd name="T80" fmla="*/ 150264 w 9013825"/>
              <a:gd name="T81" fmla="*/ 6639750 h 6692900"/>
              <a:gd name="T82" fmla="*/ 113460 w 9013825"/>
              <a:gd name="T83" fmla="*/ 6611980 h 6692900"/>
              <a:gd name="T84" fmla="*/ 80918 w 9013825"/>
              <a:gd name="T85" fmla="*/ 6579438 h 6692900"/>
              <a:gd name="T86" fmla="*/ 53148 w 9013825"/>
              <a:gd name="T87" fmla="*/ 6542634 h 6692900"/>
              <a:gd name="T88" fmla="*/ 30661 w 9013825"/>
              <a:gd name="T89" fmla="*/ 6502079 h 6692900"/>
              <a:gd name="T90" fmla="*/ 13967 w 9013825"/>
              <a:gd name="T91" fmla="*/ 6458282 h 6692900"/>
              <a:gd name="T92" fmla="*/ 3576 w 9013825"/>
              <a:gd name="T93" fmla="*/ 6411753 h 6692900"/>
              <a:gd name="T94" fmla="*/ 0 w 9013825"/>
              <a:gd name="T95" fmla="*/ 6363004 h 6692900"/>
              <a:gd name="T96" fmla="*/ 0 w 9013825"/>
              <a:gd name="T97" fmla="*/ 329946 h 66929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13825" h="6692900">
                <a:moveTo>
                  <a:pt x="0" y="329946"/>
                </a:moveTo>
                <a:lnTo>
                  <a:pt x="3576" y="281184"/>
                </a:lnTo>
                <a:lnTo>
                  <a:pt x="13967" y="234645"/>
                </a:lnTo>
                <a:lnTo>
                  <a:pt x="30661" y="190840"/>
                </a:lnTo>
                <a:lnTo>
                  <a:pt x="53148" y="150277"/>
                </a:lnTo>
                <a:lnTo>
                  <a:pt x="80918" y="113468"/>
                </a:lnTo>
                <a:lnTo>
                  <a:pt x="113460" y="80923"/>
                </a:lnTo>
                <a:lnTo>
                  <a:pt x="150264" y="53151"/>
                </a:lnTo>
                <a:lnTo>
                  <a:pt x="190820" y="30662"/>
                </a:lnTo>
                <a:lnTo>
                  <a:pt x="234617" y="13967"/>
                </a:lnTo>
                <a:lnTo>
                  <a:pt x="281146" y="3576"/>
                </a:lnTo>
                <a:lnTo>
                  <a:pt x="329895" y="0"/>
                </a:lnTo>
                <a:lnTo>
                  <a:pt x="8683879" y="0"/>
                </a:lnTo>
                <a:lnTo>
                  <a:pt x="8732640" y="3576"/>
                </a:lnTo>
                <a:lnTo>
                  <a:pt x="8779179" y="13967"/>
                </a:lnTo>
                <a:lnTo>
                  <a:pt x="8822984" y="30662"/>
                </a:lnTo>
                <a:lnTo>
                  <a:pt x="8863547" y="53151"/>
                </a:lnTo>
                <a:lnTo>
                  <a:pt x="8900356" y="80923"/>
                </a:lnTo>
                <a:lnTo>
                  <a:pt x="8932901" y="113468"/>
                </a:lnTo>
                <a:lnTo>
                  <a:pt x="8960673" y="150277"/>
                </a:lnTo>
                <a:lnTo>
                  <a:pt x="8983162" y="190840"/>
                </a:lnTo>
                <a:lnTo>
                  <a:pt x="8999857" y="234645"/>
                </a:lnTo>
                <a:lnTo>
                  <a:pt x="9010248" y="281184"/>
                </a:lnTo>
                <a:lnTo>
                  <a:pt x="9013825" y="329946"/>
                </a:lnTo>
                <a:lnTo>
                  <a:pt x="9013825" y="6363004"/>
                </a:lnTo>
                <a:lnTo>
                  <a:pt x="9010248" y="6411753"/>
                </a:lnTo>
                <a:lnTo>
                  <a:pt x="8999857" y="6458282"/>
                </a:lnTo>
                <a:lnTo>
                  <a:pt x="8983162" y="6502079"/>
                </a:lnTo>
                <a:lnTo>
                  <a:pt x="8960673" y="6542634"/>
                </a:lnTo>
                <a:lnTo>
                  <a:pt x="8932901" y="6579438"/>
                </a:lnTo>
                <a:lnTo>
                  <a:pt x="8900356" y="6611980"/>
                </a:lnTo>
                <a:lnTo>
                  <a:pt x="8863547" y="6639750"/>
                </a:lnTo>
                <a:lnTo>
                  <a:pt x="8822984" y="6662237"/>
                </a:lnTo>
                <a:lnTo>
                  <a:pt x="8779179" y="6678931"/>
                </a:lnTo>
                <a:lnTo>
                  <a:pt x="8732640" y="6689321"/>
                </a:lnTo>
                <a:lnTo>
                  <a:pt x="8683879" y="6692898"/>
                </a:lnTo>
                <a:lnTo>
                  <a:pt x="329895" y="6692898"/>
                </a:lnTo>
                <a:lnTo>
                  <a:pt x="281146" y="6689321"/>
                </a:lnTo>
                <a:lnTo>
                  <a:pt x="234617" y="6678931"/>
                </a:lnTo>
                <a:lnTo>
                  <a:pt x="190820" y="6662237"/>
                </a:lnTo>
                <a:lnTo>
                  <a:pt x="150264" y="6639750"/>
                </a:lnTo>
                <a:lnTo>
                  <a:pt x="113460" y="6611980"/>
                </a:lnTo>
                <a:lnTo>
                  <a:pt x="80918" y="6579438"/>
                </a:lnTo>
                <a:lnTo>
                  <a:pt x="53148" y="6542634"/>
                </a:lnTo>
                <a:lnTo>
                  <a:pt x="30661" y="6502079"/>
                </a:lnTo>
                <a:lnTo>
                  <a:pt x="13967" y="6458282"/>
                </a:lnTo>
                <a:lnTo>
                  <a:pt x="3576" y="6411753"/>
                </a:lnTo>
                <a:lnTo>
                  <a:pt x="0" y="6363004"/>
                </a:lnTo>
                <a:lnTo>
                  <a:pt x="0" y="329946"/>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tr-TR"/>
          </a:p>
        </p:txBody>
      </p:sp>
      <p:sp>
        <p:nvSpPr>
          <p:cNvPr id="16387" name="object 7"/>
          <p:cNvSpPr>
            <a:spLocks noChangeArrowheads="1"/>
          </p:cNvSpPr>
          <p:nvPr/>
        </p:nvSpPr>
        <p:spPr bwMode="auto">
          <a:xfrm>
            <a:off x="5297488" y="623888"/>
            <a:ext cx="777875" cy="11064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bg1"/>
                </a:solidFill>
                <a:latin typeface="Microsoft Sans Serif" panose="020B0604020202020204" pitchFamily="34" charset="0"/>
              </a:defRPr>
            </a:lvl1pPr>
            <a:lvl2pPr marL="742950" indent="-285750">
              <a:spcBef>
                <a:spcPct val="20000"/>
              </a:spcBef>
              <a:buChar char="–"/>
              <a:defRPr sz="2800">
                <a:solidFill>
                  <a:schemeClr val="bg1"/>
                </a:solidFill>
                <a:latin typeface="Microsoft Sans Serif" panose="020B0604020202020204" pitchFamily="34" charset="0"/>
              </a:defRPr>
            </a:lvl2pPr>
            <a:lvl3pPr marL="1143000" indent="-228600">
              <a:spcBef>
                <a:spcPct val="20000"/>
              </a:spcBef>
              <a:buChar char="•"/>
              <a:defRPr sz="2400">
                <a:solidFill>
                  <a:schemeClr val="bg1"/>
                </a:solidFill>
                <a:latin typeface="Microsoft Sans Serif" panose="020B0604020202020204" pitchFamily="34" charset="0"/>
              </a:defRPr>
            </a:lvl3pPr>
            <a:lvl4pPr marL="1600200" indent="-228600">
              <a:spcBef>
                <a:spcPct val="20000"/>
              </a:spcBef>
              <a:buChar char="–"/>
              <a:defRPr sz="2000">
                <a:solidFill>
                  <a:schemeClr val="bg1"/>
                </a:solidFill>
                <a:latin typeface="Microsoft Sans Serif" panose="020B0604020202020204" pitchFamily="34" charset="0"/>
              </a:defRPr>
            </a:lvl4pPr>
            <a:lvl5pPr marL="2057400" indent="-228600">
              <a:spcBef>
                <a:spcPct val="20000"/>
              </a:spcBef>
              <a:buChar char="»"/>
              <a:defRPr sz="2000">
                <a:solidFill>
                  <a:schemeClr val="bg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Microsoft Sans Serif" panose="020B0604020202020204" pitchFamily="34" charset="0"/>
              </a:defRPr>
            </a:lvl9pPr>
          </a:lstStyle>
          <a:p>
            <a:pPr algn="ctr" eaLnBrk="1" hangingPunct="1">
              <a:spcBef>
                <a:spcPct val="0"/>
              </a:spcBef>
              <a:buFontTx/>
              <a:buNone/>
            </a:pPr>
            <a:endParaRPr lang="tr-TR" altLang="tr-TR" sz="2400">
              <a:solidFill>
                <a:schemeClr val="tx1"/>
              </a:solidFill>
              <a:latin typeface="Calibri" panose="020F0502020204030204" pitchFamily="34" charset="0"/>
              <a:cs typeface="Arial" panose="020B0604020202020204" pitchFamily="34" charset="0"/>
            </a:endParaRPr>
          </a:p>
        </p:txBody>
      </p:sp>
      <p:sp>
        <p:nvSpPr>
          <p:cNvPr id="6" name="object 8"/>
          <p:cNvSpPr txBox="1"/>
          <p:nvPr/>
        </p:nvSpPr>
        <p:spPr>
          <a:xfrm>
            <a:off x="493713" y="1887538"/>
            <a:ext cx="8153400" cy="3706812"/>
          </a:xfrm>
          <a:prstGeom prst="roundRect">
            <a:avLst/>
          </a:prstGeom>
          <a:solidFill>
            <a:srgbClr val="92D050"/>
          </a:solidFill>
          <a:ln>
            <a:noFill/>
          </a:ln>
        </p:spPr>
        <p:style>
          <a:lnRef idx="1">
            <a:schemeClr val="accent1"/>
          </a:lnRef>
          <a:fillRef idx="2">
            <a:schemeClr val="accent1"/>
          </a:fillRef>
          <a:effectRef idx="1">
            <a:schemeClr val="accent1"/>
          </a:effectRef>
          <a:fontRef idx="minor">
            <a:schemeClr val="dk1"/>
          </a:fontRef>
        </p:style>
        <p:txBody>
          <a:bodyPr lIns="0" tIns="12700" rIns="0" bIns="0">
            <a:spAutoFit/>
          </a:bodyPr>
          <a:lstStyle>
            <a:lvl1pPr marL="6842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84200" indent="-571500" algn="ctr" eaLnBrk="1" hangingPunct="1">
              <a:spcBef>
                <a:spcPts val="100"/>
              </a:spcBef>
              <a:buClr>
                <a:srgbClr val="D24717"/>
              </a:buClr>
              <a:buSzPct val="84000"/>
              <a:buFont typeface="Wingdings" panose="05000000000000000000" pitchFamily="2" charset="2"/>
              <a:buChar char="ü"/>
              <a:defRPr/>
            </a:pPr>
            <a:r>
              <a:rPr lang="tr-TR" altLang="tr-TR" sz="3600" dirty="0" smtClean="0">
                <a:solidFill>
                  <a:srgbClr val="000000"/>
                </a:solidFill>
                <a:latin typeface="Times New Roman" panose="02020603050405020304" pitchFamily="18" charset="0"/>
                <a:cs typeface="Times New Roman" panose="02020603050405020304" pitchFamily="18" charset="0"/>
              </a:rPr>
              <a:t>Sorular çoktan seçmeli  </a:t>
            </a:r>
            <a:r>
              <a:rPr lang="tr-TR" altLang="tr-TR" sz="3600" dirty="0">
                <a:solidFill>
                  <a:srgbClr val="000000"/>
                </a:solidFill>
                <a:latin typeface="Times New Roman" panose="02020603050405020304" pitchFamily="18" charset="0"/>
                <a:cs typeface="Times New Roman" panose="02020603050405020304" pitchFamily="18" charset="0"/>
              </a:rPr>
              <a:t>test şeklinde (</a:t>
            </a:r>
            <a:r>
              <a:rPr lang="tr-TR" altLang="tr-TR" sz="3600" b="1" dirty="0">
                <a:solidFill>
                  <a:srgbClr val="000000"/>
                </a:solidFill>
                <a:latin typeface="Times New Roman" panose="02020603050405020304" pitchFamily="18" charset="0"/>
                <a:cs typeface="Times New Roman" panose="02020603050405020304" pitchFamily="18" charset="0"/>
              </a:rPr>
              <a:t>4 seçenekli</a:t>
            </a:r>
            <a:r>
              <a:rPr lang="tr-TR" altLang="tr-TR" sz="3600" dirty="0">
                <a:solidFill>
                  <a:srgbClr val="000000"/>
                </a:solidFill>
                <a:latin typeface="Times New Roman" panose="02020603050405020304" pitchFamily="18" charset="0"/>
                <a:cs typeface="Times New Roman" panose="02020603050405020304" pitchFamily="18" charset="0"/>
              </a:rPr>
              <a:t>) </a:t>
            </a:r>
            <a:r>
              <a:rPr lang="tr-TR" altLang="tr-TR" sz="3600" dirty="0" smtClean="0">
                <a:solidFill>
                  <a:srgbClr val="000000"/>
                </a:solidFill>
                <a:latin typeface="Times New Roman" panose="02020603050405020304" pitchFamily="18" charset="0"/>
                <a:cs typeface="Times New Roman" panose="02020603050405020304" pitchFamily="18" charset="0"/>
              </a:rPr>
              <a:t>olacak.</a:t>
            </a:r>
          </a:p>
          <a:p>
            <a:pPr marL="584200" indent="-571500" algn="ctr" eaLnBrk="1" hangingPunct="1">
              <a:spcBef>
                <a:spcPts val="100"/>
              </a:spcBef>
              <a:buClr>
                <a:srgbClr val="D24717"/>
              </a:buClr>
              <a:buSzPct val="84000"/>
              <a:buFont typeface="Wingdings" panose="05000000000000000000" pitchFamily="2" charset="2"/>
              <a:buChar char="ü"/>
              <a:defRPr/>
            </a:pPr>
            <a:r>
              <a:rPr lang="tr-TR" altLang="tr-TR" sz="3600" dirty="0" smtClean="0">
                <a:solidFill>
                  <a:srgbClr val="000000"/>
                </a:solidFill>
                <a:latin typeface="Times New Roman" panose="02020603050405020304" pitchFamily="18" charset="0"/>
                <a:cs typeface="Times New Roman" panose="02020603050405020304" pitchFamily="18" charset="0"/>
              </a:rPr>
              <a:t>Sınavda </a:t>
            </a:r>
            <a:r>
              <a:rPr lang="tr-TR" altLang="tr-TR" sz="3600" b="1" dirty="0" smtClean="0">
                <a:solidFill>
                  <a:srgbClr val="000000"/>
                </a:solidFill>
                <a:latin typeface="Times New Roman" panose="02020603050405020304" pitchFamily="18" charset="0"/>
                <a:cs typeface="Times New Roman" panose="02020603050405020304" pitchFamily="18" charset="0"/>
              </a:rPr>
              <a:t>3 yanlış </a:t>
            </a:r>
            <a:r>
              <a:rPr lang="tr-TR" altLang="tr-TR" sz="3600" dirty="0">
                <a:solidFill>
                  <a:srgbClr val="000000"/>
                </a:solidFill>
                <a:latin typeface="Times New Roman" panose="02020603050405020304" pitchFamily="18" charset="0"/>
                <a:cs typeface="Times New Roman" panose="02020603050405020304" pitchFamily="18" charset="0"/>
              </a:rPr>
              <a:t>bir doğruyu </a:t>
            </a:r>
            <a:r>
              <a:rPr lang="tr-TR" altLang="tr-TR" sz="3600" dirty="0" smtClean="0">
                <a:solidFill>
                  <a:srgbClr val="000000"/>
                </a:solidFill>
                <a:latin typeface="Times New Roman" panose="02020603050405020304" pitchFamily="18" charset="0"/>
                <a:cs typeface="Times New Roman" panose="02020603050405020304" pitchFamily="18" charset="0"/>
              </a:rPr>
              <a:t>götürecek.</a:t>
            </a:r>
          </a:p>
          <a:p>
            <a:pPr marL="584200" indent="-571500" algn="ctr" eaLnBrk="1" hangingPunct="1">
              <a:buClr>
                <a:srgbClr val="D24717"/>
              </a:buClr>
              <a:buSzPct val="84000"/>
              <a:buFont typeface="Wingdings" panose="05000000000000000000" pitchFamily="2" charset="2"/>
              <a:buChar char="ü"/>
              <a:defRPr/>
            </a:pPr>
            <a:r>
              <a:rPr lang="tr-TR" altLang="tr-TR" sz="3600" dirty="0" smtClean="0">
                <a:solidFill>
                  <a:srgbClr val="000000"/>
                </a:solidFill>
                <a:latin typeface="Times New Roman" panose="02020603050405020304" pitchFamily="18" charset="0"/>
                <a:cs typeface="Times New Roman" panose="02020603050405020304" pitchFamily="18" charset="0"/>
              </a:rPr>
              <a:t>Puan </a:t>
            </a:r>
            <a:r>
              <a:rPr lang="tr-TR" altLang="tr-TR" sz="3600" dirty="0">
                <a:solidFill>
                  <a:srgbClr val="000000"/>
                </a:solidFill>
                <a:latin typeface="Times New Roman" panose="02020603050405020304" pitchFamily="18" charset="0"/>
                <a:cs typeface="Times New Roman" panose="02020603050405020304" pitchFamily="18" charset="0"/>
              </a:rPr>
              <a:t>hesaplamada </a:t>
            </a:r>
            <a:r>
              <a:rPr lang="tr-TR" altLang="tr-TR" sz="3600" b="1" dirty="0">
                <a:solidFill>
                  <a:srgbClr val="000000"/>
                </a:solidFill>
                <a:latin typeface="Times New Roman" panose="02020603050405020304" pitchFamily="18" charset="0"/>
                <a:cs typeface="Times New Roman" panose="02020603050405020304" pitchFamily="18" charset="0"/>
              </a:rPr>
              <a:t>okul notu </a:t>
            </a:r>
            <a:r>
              <a:rPr lang="tr-TR" altLang="tr-TR" sz="3600" b="1" dirty="0" smtClean="0">
                <a:solidFill>
                  <a:srgbClr val="000000"/>
                </a:solidFill>
                <a:latin typeface="Times New Roman" panose="02020603050405020304" pitchFamily="18" charset="0"/>
                <a:cs typeface="Times New Roman" panose="02020603050405020304" pitchFamily="18" charset="0"/>
              </a:rPr>
              <a:t>etkili olmayacak.</a:t>
            </a:r>
            <a:endParaRPr lang="tr-TR" altLang="tr-TR" sz="3600" dirty="0">
              <a:solidFill>
                <a:srgbClr val="000000"/>
              </a:solidFill>
              <a:latin typeface="Times New Roman" panose="02020603050405020304" pitchFamily="18" charset="0"/>
              <a:cs typeface="Times New Roman" panose="02020603050405020304" pitchFamily="18" charset="0"/>
            </a:endParaRPr>
          </a:p>
        </p:txBody>
      </p:sp>
      <p:sp>
        <p:nvSpPr>
          <p:cNvPr id="23" name="Yuvarlatılmış Dikdörtgen 22"/>
          <p:cNvSpPr/>
          <p:nvPr/>
        </p:nvSpPr>
        <p:spPr>
          <a:xfrm>
            <a:off x="2073275" y="1417638"/>
            <a:ext cx="4968875"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800" b="1" dirty="0">
                <a:solidFill>
                  <a:schemeClr val="bg1"/>
                </a:solidFill>
                <a:latin typeface="Times New Roman" panose="02020603050405020304" pitchFamily="18" charset="0"/>
                <a:cs typeface="Times New Roman" panose="02020603050405020304" pitchFamily="18" charset="0"/>
              </a:rPr>
              <a:t>SINAVLA İLGİLİ BİLGİLER</a:t>
            </a:r>
          </a:p>
        </p:txBody>
      </p:sp>
      <p:sp>
        <p:nvSpPr>
          <p:cNvPr id="9" name="object 10"/>
          <p:cNvSpPr txBox="1">
            <a:spLocks/>
          </p:cNvSpPr>
          <p:nvPr/>
        </p:nvSpPr>
        <p:spPr bwMode="auto">
          <a:xfrm>
            <a:off x="241300" y="685800"/>
            <a:ext cx="8632825" cy="728663"/>
          </a:xfrm>
          <a:prstGeom prst="rect">
            <a:avLst/>
          </a:prstGeom>
          <a:solidFill>
            <a:srgbClr val="FFC000"/>
          </a:solidFill>
          <a:ln w="9525">
            <a:solidFill>
              <a:srgbClr val="FF8000"/>
            </a:solidFill>
            <a:miter lim="800000"/>
            <a:headEnd/>
            <a:tailEnd/>
          </a:ln>
        </p:spPr>
        <p:txBody>
          <a:bodyPr tIns="24765" anchor="ctr"/>
          <a:lstStyle>
            <a:lvl1pPr marL="3175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tr-TR" sz="2400" spc="-5" dirty="0" smtClean="0">
                <a:solidFill>
                  <a:schemeClr val="tx1">
                    <a:lumMod val="95000"/>
                    <a:lumOff val="5000"/>
                  </a:schemeClr>
                </a:solidFill>
                <a:latin typeface="Arial Black" panose="020B0A04020102020204" pitchFamily="34" charset="0"/>
              </a:rPr>
              <a:t>LİSELERE YERLEŞTİRME MERKEZİ SINAV</a:t>
            </a:r>
            <a:r>
              <a:rPr lang="tr-TR" sz="2400" dirty="0" smtClean="0">
                <a:solidFill>
                  <a:schemeClr val="tx1">
                    <a:lumMod val="95000"/>
                    <a:lumOff val="5000"/>
                  </a:schemeClr>
                </a:solidFill>
                <a:latin typeface="Arial Black" panose="020B0A04020102020204" pitchFamily="34" charset="0"/>
              </a:rPr>
              <a:t>I</a:t>
            </a:r>
            <a:endParaRPr lang="tr-TR" altLang="tr-TR" sz="2400" dirty="0">
              <a:solidFill>
                <a:schemeClr val="tx1">
                  <a:lumMod val="95000"/>
                  <a:lumOff val="5000"/>
                </a:schemeClr>
              </a:solidFill>
              <a:ea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nvGraphicFramePr>
        <p:xfrm>
          <a:off x="291303" y="1066800"/>
          <a:ext cx="8532813"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 y="0"/>
            <a:ext cx="9110662" cy="6858000"/>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1143000" y="1219200"/>
            <a:ext cx="6553200" cy="461665"/>
          </a:xfrm>
          <a:prstGeom prst="rect">
            <a:avLst/>
          </a:prstGeom>
          <a:noFill/>
        </p:spPr>
        <p:txBody>
          <a:bodyPr>
            <a:spAutoFit/>
          </a:bodyPr>
          <a:lstStyle/>
          <a:p>
            <a:pPr algn="ctr" eaLnBrk="1" hangingPunct="1">
              <a:defRPr/>
            </a:pPr>
            <a:r>
              <a:rPr lang="tr-TR" b="1" dirty="0">
                <a:ln w="22225">
                  <a:solidFill>
                    <a:schemeClr val="accent2"/>
                  </a:solidFill>
                  <a:prstDash val="solid"/>
                </a:ln>
                <a:solidFill>
                  <a:schemeClr val="accent2">
                    <a:lumMod val="40000"/>
                    <a:lumOff val="60000"/>
                  </a:schemeClr>
                </a:solidFill>
              </a:rPr>
              <a:t>KAY SAYILARI KAÇTIR?</a:t>
            </a:r>
          </a:p>
        </p:txBody>
      </p:sp>
      <p:sp>
        <p:nvSpPr>
          <p:cNvPr id="6" name="Dikdörtgen 5"/>
          <p:cNvSpPr/>
          <p:nvPr/>
        </p:nvSpPr>
        <p:spPr>
          <a:xfrm>
            <a:off x="3546475" y="5376863"/>
            <a:ext cx="569913" cy="923925"/>
          </a:xfrm>
          <a:prstGeom prst="rect">
            <a:avLst/>
          </a:prstGeom>
          <a:noFill/>
        </p:spPr>
        <p:txBody>
          <a:bodyPr wrap="none">
            <a:spAutoFit/>
          </a:bodyPr>
          <a:lstStyle/>
          <a:p>
            <a:pPr algn="ctr" eaLnBrk="1" hangingPunct="1">
              <a:defRPr/>
            </a:pPr>
            <a:r>
              <a:rPr lang="tr-TR" sz="5400" dirty="0">
                <a:ln w="0"/>
                <a:solidFill>
                  <a:srgbClr val="FF0000"/>
                </a:solidFill>
                <a:effectLst>
                  <a:outerShdw blurRad="38100" dist="25400" dir="5400000" algn="ctr" rotWithShape="0">
                    <a:srgbClr val="6E747A">
                      <a:alpha val="43000"/>
                    </a:srgbClr>
                  </a:outerShdw>
                </a:effectLst>
              </a:rPr>
              <a:t>4</a:t>
            </a:r>
          </a:p>
        </p:txBody>
      </p:sp>
      <p:sp>
        <p:nvSpPr>
          <p:cNvPr id="14" name="Dikdörtgen 13"/>
          <p:cNvSpPr/>
          <p:nvPr/>
        </p:nvSpPr>
        <p:spPr>
          <a:xfrm>
            <a:off x="2514600" y="3808413"/>
            <a:ext cx="569913" cy="922337"/>
          </a:xfrm>
          <a:prstGeom prst="rect">
            <a:avLst/>
          </a:prstGeom>
          <a:noFill/>
        </p:spPr>
        <p:txBody>
          <a:bodyPr wrap="none">
            <a:spAutoFit/>
          </a:bodyPr>
          <a:lstStyle/>
          <a:p>
            <a:pPr algn="ctr" eaLnBrk="1" hangingPunct="1">
              <a:defRPr/>
            </a:pPr>
            <a:r>
              <a:rPr lang="tr-TR" sz="5400" dirty="0">
                <a:ln w="0"/>
                <a:solidFill>
                  <a:srgbClr val="FF0000"/>
                </a:solidFill>
                <a:effectLst>
                  <a:outerShdw blurRad="38100" dist="25400" dir="5400000" algn="ctr" rotWithShape="0">
                    <a:srgbClr val="6E747A">
                      <a:alpha val="43000"/>
                    </a:srgbClr>
                  </a:outerShdw>
                </a:effectLst>
              </a:rPr>
              <a:t>4</a:t>
            </a:r>
          </a:p>
        </p:txBody>
      </p:sp>
      <p:sp>
        <p:nvSpPr>
          <p:cNvPr id="15" name="Dikdörtgen 14"/>
          <p:cNvSpPr/>
          <p:nvPr/>
        </p:nvSpPr>
        <p:spPr>
          <a:xfrm>
            <a:off x="1162050" y="5376863"/>
            <a:ext cx="569913" cy="923925"/>
          </a:xfrm>
          <a:prstGeom prst="rect">
            <a:avLst/>
          </a:prstGeom>
          <a:noFill/>
        </p:spPr>
        <p:txBody>
          <a:bodyPr wrap="none">
            <a:spAutoFit/>
          </a:bodyPr>
          <a:lstStyle/>
          <a:p>
            <a:pPr algn="ctr" eaLnBrk="1" hangingPunct="1">
              <a:defRPr/>
            </a:pPr>
            <a:r>
              <a:rPr lang="tr-TR" sz="5400" dirty="0">
                <a:ln w="0"/>
                <a:solidFill>
                  <a:srgbClr val="FF0000"/>
                </a:solidFill>
                <a:effectLst>
                  <a:outerShdw blurRad="38100" dist="25400" dir="5400000" algn="ctr" rotWithShape="0">
                    <a:srgbClr val="6E747A">
                      <a:alpha val="43000"/>
                    </a:srgbClr>
                  </a:outerShdw>
                </a:effectLst>
              </a:rPr>
              <a:t>4</a:t>
            </a:r>
          </a:p>
        </p:txBody>
      </p:sp>
      <p:sp>
        <p:nvSpPr>
          <p:cNvPr id="16" name="Dikdörtgen 15"/>
          <p:cNvSpPr/>
          <p:nvPr/>
        </p:nvSpPr>
        <p:spPr>
          <a:xfrm>
            <a:off x="4835525" y="3808413"/>
            <a:ext cx="569913" cy="922337"/>
          </a:xfrm>
          <a:prstGeom prst="rect">
            <a:avLst/>
          </a:prstGeom>
          <a:noFill/>
        </p:spPr>
        <p:txBody>
          <a:bodyPr wrap="none">
            <a:spAutoFit/>
          </a:bodyPr>
          <a:lstStyle/>
          <a:p>
            <a:pPr algn="ctr" eaLnBrk="1" hangingPunct="1">
              <a:defRPr/>
            </a:pPr>
            <a:r>
              <a:rPr lang="tr-TR" sz="5400" dirty="0">
                <a:ln w="0"/>
                <a:solidFill>
                  <a:srgbClr val="FF0000"/>
                </a:solidFill>
                <a:effectLst>
                  <a:outerShdw blurRad="38100" dist="25400" dir="5400000" algn="ctr" rotWithShape="0">
                    <a:srgbClr val="6E747A">
                      <a:alpha val="43000"/>
                    </a:srgbClr>
                  </a:outerShdw>
                </a:effectLst>
              </a:rPr>
              <a:t>1</a:t>
            </a:r>
          </a:p>
        </p:txBody>
      </p:sp>
      <p:sp>
        <p:nvSpPr>
          <p:cNvPr id="17" name="Dikdörtgen 16"/>
          <p:cNvSpPr/>
          <p:nvPr/>
        </p:nvSpPr>
        <p:spPr>
          <a:xfrm>
            <a:off x="7173913" y="3808413"/>
            <a:ext cx="569912" cy="922337"/>
          </a:xfrm>
          <a:prstGeom prst="rect">
            <a:avLst/>
          </a:prstGeom>
          <a:noFill/>
        </p:spPr>
        <p:txBody>
          <a:bodyPr wrap="none">
            <a:spAutoFit/>
          </a:bodyPr>
          <a:lstStyle/>
          <a:p>
            <a:pPr algn="ctr" eaLnBrk="1" hangingPunct="1">
              <a:defRPr/>
            </a:pPr>
            <a:r>
              <a:rPr lang="tr-TR" sz="5400" dirty="0">
                <a:ln w="0"/>
                <a:solidFill>
                  <a:srgbClr val="FF0000"/>
                </a:solidFill>
                <a:effectLst>
                  <a:outerShdw blurRad="38100" dist="25400" dir="5400000" algn="ctr" rotWithShape="0">
                    <a:srgbClr val="6E747A">
                      <a:alpha val="43000"/>
                    </a:srgbClr>
                  </a:outerShdw>
                </a:effectLst>
              </a:rPr>
              <a:t>1</a:t>
            </a:r>
          </a:p>
        </p:txBody>
      </p:sp>
      <p:sp>
        <p:nvSpPr>
          <p:cNvPr id="18" name="Dikdörtgen 17"/>
          <p:cNvSpPr/>
          <p:nvPr/>
        </p:nvSpPr>
        <p:spPr>
          <a:xfrm>
            <a:off x="5975350" y="5376863"/>
            <a:ext cx="569913" cy="923925"/>
          </a:xfrm>
          <a:prstGeom prst="rect">
            <a:avLst/>
          </a:prstGeom>
          <a:noFill/>
        </p:spPr>
        <p:txBody>
          <a:bodyPr wrap="none">
            <a:spAutoFit/>
          </a:bodyPr>
          <a:lstStyle/>
          <a:p>
            <a:pPr algn="ctr" eaLnBrk="1" hangingPunct="1">
              <a:defRPr/>
            </a:pPr>
            <a:r>
              <a:rPr lang="tr-TR" sz="5400" dirty="0">
                <a:ln w="0"/>
                <a:solidFill>
                  <a:srgbClr val="FF0000"/>
                </a:solidFill>
                <a:effectLst>
                  <a:outerShdw blurRad="38100" dist="25400" dir="5400000" algn="ctr" rotWithShape="0">
                    <a:srgbClr val="6E747A">
                      <a:alpha val="43000"/>
                    </a:srgbClr>
                  </a:outerShdw>
                </a:effectLst>
              </a:rPr>
              <a:t>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şablon (18) [Uyumluluk Modu]" id="{8FCF7537-9AA7-43EC-ADCD-FEF8DD0BEACD}" vid="{669FBB9D-A22E-40F8-B841-8BD9732FFA60}"/>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sınav sistemi</Template>
  <TotalTime>8</TotalTime>
  <Words>2263</Words>
  <Application>Microsoft Office PowerPoint</Application>
  <PresentationFormat>Ekran Gösterisi (4:3)</PresentationFormat>
  <Paragraphs>293</Paragraphs>
  <Slides>63</Slides>
  <Notes>5</Notes>
  <HiddenSlides>0</HiddenSlides>
  <MMClips>0</MMClips>
  <ScaleCrop>false</ScaleCrop>
  <HeadingPairs>
    <vt:vector size="4" baseType="variant">
      <vt:variant>
        <vt:lpstr>Tema</vt:lpstr>
      </vt:variant>
      <vt:variant>
        <vt:i4>1</vt:i4>
      </vt:variant>
      <vt:variant>
        <vt:lpstr>Slayt Başlıkları</vt:lpstr>
      </vt:variant>
      <vt:variant>
        <vt:i4>63</vt:i4>
      </vt:variant>
    </vt:vector>
  </HeadingPairs>
  <TitlesOfParts>
    <vt:vector size="64" baseType="lpstr">
      <vt:lpstr>powerpoint-template-24</vt:lpstr>
      <vt:lpstr>LİSELERE GEÇİŞ SİTEMİ </vt:lpstr>
      <vt:lpstr>Yerleştirme Nasıl Olacak?</vt:lpstr>
      <vt:lpstr>Hangi Okullar puanla alacak?</vt:lpstr>
      <vt:lpstr>FEN LİSELERİ</vt:lpstr>
      <vt:lpstr>SINAVA GİRMEK ZORUNLU MU?</vt:lpstr>
      <vt:lpstr>PowerPoint Sunusu</vt:lpstr>
      <vt:lpstr>PowerPoint Sunusu</vt:lpstr>
      <vt:lpstr>PowerPoint Sunusu</vt:lpstr>
      <vt:lpstr>PowerPoint Sunusu</vt:lpstr>
      <vt:lpstr>1 Haziran 2019  Cumartesi   Saat: 09.30 </vt:lpstr>
      <vt:lpstr>PowerPoint Sunusu</vt:lpstr>
      <vt:lpstr>SINAVA GİRMEYENLER NE OLACAK?</vt:lpstr>
      <vt:lpstr> </vt:lpstr>
      <vt:lpstr>PowerPoint Sunusu</vt:lpstr>
      <vt:lpstr>PowerPoint Sunusu</vt:lpstr>
      <vt:lpstr>PowerPoint Sunusu</vt:lpstr>
      <vt:lpstr>Temel eğitimden ortaöğretime geçiş sistemi ile; </vt:lpstr>
      <vt:lpstr>PowerPoint Sunusu</vt:lpstr>
      <vt:lpstr>FEN LİSELERİ </vt:lpstr>
      <vt:lpstr>PowerPoint Sunusu</vt:lpstr>
      <vt:lpstr>PowerPoint Sunusu</vt:lpstr>
      <vt:lpstr>SOSYAL BİLİMLER LİSELERİ</vt:lpstr>
      <vt:lpstr>SOSYAL BİLİMLER LİSELERİ</vt:lpstr>
      <vt:lpstr>ANADOLU LİSELERİ</vt:lpstr>
      <vt:lpstr>PowerPoint Sunusu</vt:lpstr>
      <vt:lpstr>PowerPoint Sunusu</vt:lpstr>
      <vt:lpstr>PowerPoint Sunusu</vt:lpstr>
      <vt:lpstr>PowerPoint Sunusu</vt:lpstr>
      <vt:lpstr>MESLEKİ VE TEKNİK  ANADOLU LİSELERİ </vt:lpstr>
      <vt:lpstr>PowerPoint Sunusu</vt:lpstr>
      <vt:lpstr>PowerPoint Sunusu</vt:lpstr>
      <vt:lpstr>PowerPoint Sunusu</vt:lpstr>
      <vt:lpstr>PowerPoint Sunusu</vt:lpstr>
      <vt:lpstr>PowerPoint Sunusu</vt:lpstr>
      <vt:lpstr>PowerPoint Sunusu</vt:lpstr>
      <vt:lpstr>Meslekî ve Teknik Anadolu Liselerine alan tercihi nasıl yapılacak? </vt:lpstr>
      <vt:lpstr>Üniversiteye girişte katkıları</vt:lpstr>
      <vt:lpstr>PowerPoint Sunusu</vt:lpstr>
      <vt:lpstr>PowerPoint Sunusu</vt:lpstr>
      <vt:lpstr>PowerPoint Sunusu</vt:lpstr>
      <vt:lpstr>PowerPoint Sunusu</vt:lpstr>
      <vt:lpstr>PowerPoint Sunusu</vt:lpstr>
      <vt:lpstr>PowerPoint Sunusu</vt:lpstr>
      <vt:lpstr>ANADOLU KIZ MESLEK LİSELERİ </vt:lpstr>
      <vt:lpstr>PowerPoint Sunusu</vt:lpstr>
      <vt:lpstr>PowerPoint Sunusu</vt:lpstr>
      <vt:lpstr>PowerPoint Sunusu</vt:lpstr>
      <vt:lpstr>PowerPoint Sunusu</vt:lpstr>
      <vt:lpstr>PowerPoint Sunusu</vt:lpstr>
      <vt:lpstr>PowerPoint Sunusu</vt:lpstr>
      <vt:lpstr>PowerPoint Sunusu</vt:lpstr>
      <vt:lpstr>TAPU KADASTRO MESLEKI VE TEKNIK ANADOLU LISESI </vt:lpstr>
      <vt:lpstr>Dalları</vt:lpstr>
      <vt:lpstr>Harita Kadastro ve Tapu Kadastro Teknikerleri </vt:lpstr>
      <vt:lpstr>PowerPoint Sunusu</vt:lpstr>
      <vt:lpstr>PowerPoint Sunusu</vt:lpstr>
      <vt:lpstr>PowerPoint Sunusu</vt:lpstr>
      <vt:lpstr>PowerPoint Sunusu</vt:lpstr>
      <vt:lpstr>ANADOLU İMAM HATİP LİSELERİ</vt:lpstr>
      <vt:lpstr>ANADOLU İMAM HATİP LİSELERİ</vt:lpstr>
      <vt:lpstr>MESLEKİ EĞİTİM MERKEZLERİ</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LİSELERE GEÇİŞ SİTEMİ </dc:title>
  <dc:creator>LEYLEK</dc:creator>
  <cp:lastModifiedBy>USER</cp:lastModifiedBy>
  <cp:revision>3</cp:revision>
  <dcterms:created xsi:type="dcterms:W3CDTF">2018-11-27T17:28:12Z</dcterms:created>
  <dcterms:modified xsi:type="dcterms:W3CDTF">2018-11-29T06:37:50Z</dcterms:modified>
</cp:coreProperties>
</file>